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4"/>
  </p:notesMasterIdLst>
  <p:sldIdLst>
    <p:sldId id="257" r:id="rId2"/>
    <p:sldId id="274" r:id="rId3"/>
    <p:sldId id="275" r:id="rId4"/>
    <p:sldId id="277" r:id="rId5"/>
    <p:sldId id="273" r:id="rId6"/>
    <p:sldId id="281" r:id="rId7"/>
    <p:sldId id="279" r:id="rId8"/>
    <p:sldId id="260" r:id="rId9"/>
    <p:sldId id="268" r:id="rId10"/>
    <p:sldId id="282" r:id="rId11"/>
    <p:sldId id="284" r:id="rId12"/>
    <p:sldId id="280" r:id="rId13"/>
    <p:sldId id="278" r:id="rId14"/>
    <p:sldId id="286" r:id="rId15"/>
    <p:sldId id="287" r:id="rId16"/>
    <p:sldId id="283" r:id="rId17"/>
    <p:sldId id="285" r:id="rId18"/>
    <p:sldId id="261" r:id="rId19"/>
    <p:sldId id="271" r:id="rId20"/>
    <p:sldId id="266" r:id="rId21"/>
    <p:sldId id="267" r:id="rId22"/>
    <p:sldId id="269"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5479E-6593-403C-B188-F0BC2C67BA93}" type="datetimeFigureOut">
              <a:rPr lang="tr-TR" smtClean="0"/>
              <a:t>31.07.2018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4C3EB-8F14-4805-808D-FC7B1CC24684}" type="slidenum">
              <a:rPr lang="tr-TR" smtClean="0"/>
              <a:t>‹#›</a:t>
            </a:fld>
            <a:endParaRPr lang="tr-TR"/>
          </a:p>
        </p:txBody>
      </p:sp>
    </p:spTree>
    <p:extLst>
      <p:ext uri="{BB962C8B-B14F-4D97-AF65-F5344CB8AC3E}">
        <p14:creationId xmlns:p14="http://schemas.microsoft.com/office/powerpoint/2010/main" val="411293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4326B2-70EC-4149-9D76-E30FF0BA1053}" type="slidenum">
              <a:rPr lang="tr-TR" smtClean="0"/>
              <a:t>1</a:t>
            </a:fld>
            <a:endParaRPr lang="tr-TR" dirty="0"/>
          </a:p>
        </p:txBody>
      </p:sp>
    </p:spTree>
    <p:extLst>
      <p:ext uri="{BB962C8B-B14F-4D97-AF65-F5344CB8AC3E}">
        <p14:creationId xmlns:p14="http://schemas.microsoft.com/office/powerpoint/2010/main" val="420062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4326B2-70EC-4149-9D76-E30FF0BA1053}" type="slidenum">
              <a:rPr lang="tr-TR" smtClean="0"/>
              <a:t>6</a:t>
            </a:fld>
            <a:endParaRPr lang="tr-TR" dirty="0"/>
          </a:p>
        </p:txBody>
      </p:sp>
    </p:spTree>
    <p:extLst>
      <p:ext uri="{BB962C8B-B14F-4D97-AF65-F5344CB8AC3E}">
        <p14:creationId xmlns:p14="http://schemas.microsoft.com/office/powerpoint/2010/main" val="245177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4326B2-70EC-4149-9D76-E30FF0BA1053}" type="slidenum">
              <a:rPr lang="tr-TR" smtClean="0"/>
              <a:t>8</a:t>
            </a:fld>
            <a:endParaRPr lang="tr-TR" dirty="0"/>
          </a:p>
        </p:txBody>
      </p:sp>
    </p:spTree>
    <p:extLst>
      <p:ext uri="{BB962C8B-B14F-4D97-AF65-F5344CB8AC3E}">
        <p14:creationId xmlns:p14="http://schemas.microsoft.com/office/powerpoint/2010/main" val="245177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4326B2-70EC-4149-9D76-E30FF0BA1053}" type="slidenum">
              <a:rPr lang="tr-TR" smtClean="0"/>
              <a:t>12</a:t>
            </a:fld>
            <a:endParaRPr lang="tr-TR" dirty="0"/>
          </a:p>
        </p:txBody>
      </p:sp>
    </p:spTree>
    <p:extLst>
      <p:ext uri="{BB962C8B-B14F-4D97-AF65-F5344CB8AC3E}">
        <p14:creationId xmlns:p14="http://schemas.microsoft.com/office/powerpoint/2010/main" val="245177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5CE4C3EB-8F14-4805-808D-FC7B1CC24684}" type="slidenum">
              <a:rPr lang="tr-TR" smtClean="0"/>
              <a:t>17</a:t>
            </a:fld>
            <a:endParaRPr lang="tr-TR"/>
          </a:p>
        </p:txBody>
      </p:sp>
    </p:spTree>
    <p:extLst>
      <p:ext uri="{BB962C8B-B14F-4D97-AF65-F5344CB8AC3E}">
        <p14:creationId xmlns:p14="http://schemas.microsoft.com/office/powerpoint/2010/main" val="97340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E4C3EB-8F14-4805-808D-FC7B1CC24684}" type="slidenum">
              <a:rPr lang="tr-TR" smtClean="0"/>
              <a:t>18</a:t>
            </a:fld>
            <a:endParaRPr lang="tr-TR" dirty="0"/>
          </a:p>
        </p:txBody>
      </p:sp>
    </p:spTree>
    <p:extLst>
      <p:ext uri="{BB962C8B-B14F-4D97-AF65-F5344CB8AC3E}">
        <p14:creationId xmlns:p14="http://schemas.microsoft.com/office/powerpoint/2010/main" val="65266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E4C3EB-8F14-4805-808D-FC7B1CC24684}" type="slidenum">
              <a:rPr lang="tr-TR" smtClean="0"/>
              <a:t>19</a:t>
            </a:fld>
            <a:endParaRPr lang="tr-TR" dirty="0"/>
          </a:p>
        </p:txBody>
      </p:sp>
    </p:spTree>
    <p:extLst>
      <p:ext uri="{BB962C8B-B14F-4D97-AF65-F5344CB8AC3E}">
        <p14:creationId xmlns:p14="http://schemas.microsoft.com/office/powerpoint/2010/main" val="96621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CE4C3EB-8F14-4805-808D-FC7B1CC24684}" type="slidenum">
              <a:rPr lang="tr-TR" smtClean="0"/>
              <a:t>20</a:t>
            </a:fld>
            <a:endParaRPr lang="tr-TR" dirty="0"/>
          </a:p>
        </p:txBody>
      </p:sp>
    </p:spTree>
    <p:extLst>
      <p:ext uri="{BB962C8B-B14F-4D97-AF65-F5344CB8AC3E}">
        <p14:creationId xmlns:p14="http://schemas.microsoft.com/office/powerpoint/2010/main" val="3425723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54326B2-70EC-4149-9D76-E30FF0BA1053}" type="slidenum">
              <a:rPr lang="tr-TR" smtClean="0"/>
              <a:t>22</a:t>
            </a:fld>
            <a:endParaRPr lang="tr-TR"/>
          </a:p>
        </p:txBody>
      </p:sp>
    </p:spTree>
    <p:extLst>
      <p:ext uri="{BB962C8B-B14F-4D97-AF65-F5344CB8AC3E}">
        <p14:creationId xmlns:p14="http://schemas.microsoft.com/office/powerpoint/2010/main" val="169857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379485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394520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595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4043509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3937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246771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1359880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2987575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639" y="233265"/>
            <a:ext cx="8665029" cy="485191"/>
          </a:xfrm>
          <a:prstGeom prst="rect">
            <a:avLst/>
          </a:prstGeom>
        </p:spPr>
        <p:txBody>
          <a:bodyPr anchor="ctr">
            <a:noAutofit/>
          </a:bodyPr>
          <a:lstStyle>
            <a:lvl1pPr algn="l">
              <a:defRPr sz="2400" b="1">
                <a:solidFill>
                  <a:schemeClr val="accent1">
                    <a:lumMod val="50000"/>
                  </a:schemeClr>
                </a:solidFill>
                <a:latin typeface="Segoe UI Light" panose="020B0502040204020203" pitchFamily="34" charset="0"/>
                <a:cs typeface="Segoe UI Light" panose="020B0502040204020203" pitchFamily="34" charset="0"/>
              </a:defRPr>
            </a:lvl1pPr>
          </a:lstStyle>
          <a:p>
            <a:r>
              <a:rPr lang="tr-TR" dirty="0"/>
              <a:t>BAŞLIK GELECEK</a:t>
            </a:r>
          </a:p>
        </p:txBody>
      </p:sp>
    </p:spTree>
    <p:extLst>
      <p:ext uri="{BB962C8B-B14F-4D97-AF65-F5344CB8AC3E}">
        <p14:creationId xmlns:p14="http://schemas.microsoft.com/office/powerpoint/2010/main" val="284275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154620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E6D4DDD-4537-4518-A6C5-E73A3BD152E4}" type="datetimeFigureOut">
              <a:rPr lang="tr-TR" smtClean="0"/>
              <a:t>31.07.2018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100081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E6D4DDD-4537-4518-A6C5-E73A3BD152E4}" type="datetimeFigureOut">
              <a:rPr lang="tr-TR" smtClean="0"/>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383559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E6D4DDD-4537-4518-A6C5-E73A3BD152E4}" type="datetimeFigureOut">
              <a:rPr lang="tr-TR" smtClean="0"/>
              <a:t>31.07.2018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397807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E6D4DDD-4537-4518-A6C5-E73A3BD152E4}" type="datetimeFigureOut">
              <a:rPr lang="tr-TR" smtClean="0"/>
              <a:t>31.07.2018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417495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D4DDD-4537-4518-A6C5-E73A3BD152E4}" type="datetimeFigureOut">
              <a:rPr lang="tr-TR" smtClean="0"/>
              <a:t>31.07.2018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318366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E6D4DDD-4537-4518-A6C5-E73A3BD152E4}" type="datetimeFigureOut">
              <a:rPr lang="tr-TR" smtClean="0"/>
              <a:t>31.07.2018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126810-20BE-4E86-83D7-C6F680C4B56E}" type="slidenum">
              <a:rPr lang="tr-TR" smtClean="0"/>
              <a:t>‹#›</a:t>
            </a:fld>
            <a:endParaRPr lang="tr-TR"/>
          </a:p>
        </p:txBody>
      </p:sp>
    </p:spTree>
    <p:extLst>
      <p:ext uri="{BB962C8B-B14F-4D97-AF65-F5344CB8AC3E}">
        <p14:creationId xmlns:p14="http://schemas.microsoft.com/office/powerpoint/2010/main" val="330201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126810-20BE-4E86-83D7-C6F680C4B56E}" type="slidenum">
              <a:rPr lang="tr-TR" smtClean="0"/>
              <a:t>‹#›</a:t>
            </a:fld>
            <a:endParaRPr lang="tr-TR"/>
          </a:p>
        </p:txBody>
      </p:sp>
      <p:sp>
        <p:nvSpPr>
          <p:cNvPr id="5" name="Date Placeholder 4"/>
          <p:cNvSpPr>
            <a:spLocks noGrp="1"/>
          </p:cNvSpPr>
          <p:nvPr>
            <p:ph type="dt" sz="half" idx="10"/>
          </p:nvPr>
        </p:nvSpPr>
        <p:spPr/>
        <p:txBody>
          <a:bodyPr/>
          <a:lstStyle/>
          <a:p>
            <a:fld id="{1E6D4DDD-4537-4518-A6C5-E73A3BD152E4}" type="datetimeFigureOut">
              <a:rPr lang="tr-TR" smtClean="0"/>
              <a:t>31.07.2018</a:t>
            </a:fld>
            <a:endParaRPr lang="tr-TR"/>
          </a:p>
        </p:txBody>
      </p:sp>
    </p:spTree>
    <p:extLst>
      <p:ext uri="{BB962C8B-B14F-4D97-AF65-F5344CB8AC3E}">
        <p14:creationId xmlns:p14="http://schemas.microsoft.com/office/powerpoint/2010/main" val="76694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6D4DDD-4537-4518-A6C5-E73A3BD152E4}" type="datetimeFigureOut">
              <a:rPr lang="tr-TR" smtClean="0"/>
              <a:t>31.07.2018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126810-20BE-4E86-83D7-C6F680C4B56E}" type="slidenum">
              <a:rPr lang="tr-TR" smtClean="0"/>
              <a:t>‹#›</a:t>
            </a:fld>
            <a:endParaRPr lang="tr-TR"/>
          </a:p>
        </p:txBody>
      </p:sp>
    </p:spTree>
    <p:extLst>
      <p:ext uri="{BB962C8B-B14F-4D97-AF65-F5344CB8AC3E}">
        <p14:creationId xmlns:p14="http://schemas.microsoft.com/office/powerpoint/2010/main" val="134992565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9.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1.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9006" y="1075462"/>
            <a:ext cx="8791786" cy="4944082"/>
          </a:xfrm>
        </p:spPr>
        <p:txBody>
          <a:bodyPr>
            <a:normAutofit/>
          </a:bodyPr>
          <a:lstStyle/>
          <a:p>
            <a:pPr marL="0" indent="0" algn="ctr">
              <a:buNone/>
            </a:pPr>
            <a:endParaRPr lang="tr-TR" sz="3600" dirty="0" smtClean="0">
              <a:solidFill>
                <a:srgbClr val="FF0000"/>
              </a:solidFill>
            </a:endParaRPr>
          </a:p>
          <a:p>
            <a:pPr marL="0" indent="0" algn="ctr">
              <a:buNone/>
            </a:pPr>
            <a:r>
              <a:rPr lang="tr-TR" sz="3600" b="1" dirty="0" smtClean="0">
                <a:solidFill>
                  <a:schemeClr val="accent1">
                    <a:lumMod val="50000"/>
                  </a:schemeClr>
                </a:solidFill>
              </a:rPr>
              <a:t>ELEKTRONİK BETON İZLEME SİSTEMİNE GENEL BAKIŞ</a:t>
            </a:r>
          </a:p>
          <a:p>
            <a:pPr marL="0" indent="0" algn="ctr">
              <a:buNone/>
            </a:pPr>
            <a:endParaRPr lang="tr-TR" sz="3600" dirty="0" smtClean="0">
              <a:solidFill>
                <a:schemeClr val="tx1"/>
              </a:solidFill>
            </a:endParaRPr>
          </a:p>
          <a:p>
            <a:pPr marL="0" indent="0" algn="ctr">
              <a:buNone/>
            </a:pPr>
            <a:r>
              <a:rPr lang="tr-TR" sz="2400" dirty="0" smtClean="0">
                <a:solidFill>
                  <a:schemeClr val="tx1"/>
                </a:solidFill>
              </a:rPr>
              <a:t>Yapı </a:t>
            </a:r>
            <a:r>
              <a:rPr lang="tr-TR" sz="2400" dirty="0">
                <a:solidFill>
                  <a:schemeClr val="tx1"/>
                </a:solidFill>
              </a:rPr>
              <a:t>Denetimi Dairesi Başkanlığı</a:t>
            </a:r>
            <a:br>
              <a:rPr lang="tr-TR" sz="2400" dirty="0">
                <a:solidFill>
                  <a:schemeClr val="tx1"/>
                </a:solidFill>
              </a:rPr>
            </a:br>
            <a:r>
              <a:rPr lang="tr-TR" sz="2400" dirty="0">
                <a:solidFill>
                  <a:schemeClr val="tx1"/>
                </a:solidFill>
              </a:rPr>
              <a:t>Laboratuvar Belgelendirme ve</a:t>
            </a:r>
            <a:br>
              <a:rPr lang="tr-TR" sz="2400" dirty="0">
                <a:solidFill>
                  <a:schemeClr val="tx1"/>
                </a:solidFill>
              </a:rPr>
            </a:br>
            <a:r>
              <a:rPr lang="tr-TR" sz="2400" dirty="0">
                <a:solidFill>
                  <a:schemeClr val="tx1"/>
                </a:solidFill>
              </a:rPr>
              <a:t> Denetleme Şube </a:t>
            </a:r>
            <a:r>
              <a:rPr lang="tr-TR" sz="2400" dirty="0" smtClean="0">
                <a:solidFill>
                  <a:schemeClr val="tx1"/>
                </a:solidFill>
              </a:rPr>
              <a:t>Müdürlüğü</a:t>
            </a:r>
          </a:p>
          <a:p>
            <a:pPr marL="0" indent="0" algn="ctr">
              <a:buNone/>
            </a:pPr>
            <a:endParaRPr lang="tr-TR" sz="1900" b="1" u="sng" dirty="0">
              <a:cs typeface="Arial" pitchFamily="34" charset="0"/>
            </a:endParaRPr>
          </a:p>
          <a:p>
            <a:pPr marL="0" indent="0" algn="ctr">
              <a:buNone/>
            </a:pPr>
            <a:endParaRPr lang="tr-TR" sz="1900" b="1" u="sng" dirty="0" smtClean="0">
              <a:cs typeface="Arial" pitchFamily="34" charset="0"/>
            </a:endParaRPr>
          </a:p>
          <a:p>
            <a:pPr marL="0" indent="0" algn="ctr">
              <a:spcBef>
                <a:spcPts val="0"/>
              </a:spcBef>
              <a:buNone/>
            </a:pPr>
            <a:r>
              <a:rPr lang="tr-TR" sz="1400" dirty="0" smtClean="0">
                <a:solidFill>
                  <a:schemeClr val="tx1"/>
                </a:solidFill>
                <a:cs typeface="Arial" pitchFamily="34" charset="0"/>
              </a:rPr>
              <a:t>ANTALYA 31.07.2018</a:t>
            </a:r>
            <a:endParaRPr lang="tr-TR" sz="1400" dirty="0">
              <a:solidFill>
                <a:schemeClr val="tx1"/>
              </a:solidFill>
            </a:endParaRPr>
          </a:p>
        </p:txBody>
      </p:sp>
      <p:pic>
        <p:nvPicPr>
          <p:cNvPr id="4" name="Picture 3" descr="C:\Documents and Settings\User\Desktop\csb_logo_deg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235200" y="5949799"/>
            <a:ext cx="6096000" cy="738664"/>
          </a:xfrm>
          <a:prstGeom prst="rect">
            <a:avLst/>
          </a:prstGeom>
        </p:spPr>
        <p:txBody>
          <a:bodyPr>
            <a:spAutoFit/>
          </a:bodyPr>
          <a:lstStyle/>
          <a:p>
            <a:pPr algn="ctr"/>
            <a:r>
              <a:rPr lang="tr-TR" sz="1400" b="1" u="sng" dirty="0">
                <a:cs typeface="Arial" pitchFamily="34" charset="0"/>
              </a:rPr>
              <a:t>Hazırlayan</a:t>
            </a:r>
            <a:endParaRPr lang="tr-TR" sz="1400" dirty="0"/>
          </a:p>
          <a:p>
            <a:pPr algn="ctr"/>
            <a:r>
              <a:rPr lang="tr-TR" sz="1400" dirty="0" err="1"/>
              <a:t>İrşade</a:t>
            </a:r>
            <a:r>
              <a:rPr lang="tr-TR" sz="1400" dirty="0"/>
              <a:t> AYDOĞDU GÜRBÜZ </a:t>
            </a:r>
          </a:p>
          <a:p>
            <a:pPr algn="ctr"/>
            <a:r>
              <a:rPr lang="tr-TR" sz="1400" dirty="0" err="1"/>
              <a:t>Lab</a:t>
            </a:r>
            <a:r>
              <a:rPr lang="tr-TR" sz="1400" dirty="0"/>
              <a:t>. Bel. ve Den. Şb. </a:t>
            </a:r>
            <a:r>
              <a:rPr lang="tr-TR" sz="1400" dirty="0" err="1"/>
              <a:t>Müd.V</a:t>
            </a:r>
            <a:r>
              <a:rPr lang="tr-TR" sz="1400" dirty="0"/>
              <a:t>. </a:t>
            </a:r>
            <a:endParaRPr lang="tr-TR" sz="1400" dirty="0"/>
          </a:p>
        </p:txBody>
      </p:sp>
    </p:spTree>
    <p:extLst>
      <p:ext uri="{BB962C8B-B14F-4D97-AF65-F5344CB8AC3E}">
        <p14:creationId xmlns:p14="http://schemas.microsoft.com/office/powerpoint/2010/main" val="321280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7441432" y="2677594"/>
            <a:ext cx="1762538" cy="1606377"/>
          </a:xfrm>
          <a:prstGeom prst="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1" name="Dikdörtgen 10"/>
          <p:cNvSpPr/>
          <p:nvPr/>
        </p:nvSpPr>
        <p:spPr>
          <a:xfrm>
            <a:off x="4722698" y="2613588"/>
            <a:ext cx="1661809" cy="165680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0" name="Dikdörtgen 9"/>
          <p:cNvSpPr/>
          <p:nvPr/>
        </p:nvSpPr>
        <p:spPr>
          <a:xfrm>
            <a:off x="1315117" y="2613588"/>
            <a:ext cx="2174887" cy="165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 name="object 2"/>
          <p:cNvSpPr/>
          <p:nvPr/>
        </p:nvSpPr>
        <p:spPr>
          <a:xfrm>
            <a:off x="1574958" y="2784276"/>
            <a:ext cx="1694197" cy="1387870"/>
          </a:xfrm>
          <a:prstGeom prst="rect">
            <a:avLst/>
          </a:prstGeom>
          <a:blipFill>
            <a:blip r:embed="rId2" cstate="print"/>
            <a:stretch>
              <a:fillRect/>
            </a:stretch>
          </a:blipFill>
        </p:spPr>
        <p:txBody>
          <a:bodyPr wrap="square" lIns="0" tIns="0" rIns="0" bIns="0" rtlCol="0"/>
          <a:lstStyle/>
          <a:p>
            <a:endParaRPr dirty="0"/>
          </a:p>
        </p:txBody>
      </p:sp>
      <p:sp>
        <p:nvSpPr>
          <p:cNvPr id="4" name="object 3"/>
          <p:cNvSpPr/>
          <p:nvPr/>
        </p:nvSpPr>
        <p:spPr>
          <a:xfrm>
            <a:off x="4892515" y="2822529"/>
            <a:ext cx="1389510" cy="1357735"/>
          </a:xfrm>
          <a:prstGeom prst="rect">
            <a:avLst/>
          </a:prstGeom>
          <a:blipFill>
            <a:blip r:embed="rId3" cstate="print"/>
            <a:stretch>
              <a:fillRect/>
            </a:stretch>
          </a:blipFill>
        </p:spPr>
        <p:txBody>
          <a:bodyPr wrap="square" lIns="0" tIns="0" rIns="0" bIns="0" rtlCol="0"/>
          <a:lstStyle/>
          <a:p>
            <a:endParaRPr dirty="0"/>
          </a:p>
        </p:txBody>
      </p:sp>
      <p:sp>
        <p:nvSpPr>
          <p:cNvPr id="5" name="object 4"/>
          <p:cNvSpPr/>
          <p:nvPr/>
        </p:nvSpPr>
        <p:spPr>
          <a:xfrm>
            <a:off x="7626439" y="2855135"/>
            <a:ext cx="1551174" cy="2243617"/>
          </a:xfrm>
          <a:prstGeom prst="rect">
            <a:avLst/>
          </a:prstGeom>
          <a:blipFill>
            <a:blip r:embed="rId4" cstate="print"/>
            <a:srcRect/>
            <a:stretch>
              <a:fillRect t="-36683" b="37481"/>
            </a:stretch>
          </a:blipFill>
        </p:spPr>
        <p:txBody>
          <a:bodyPr wrap="square" lIns="0" tIns="0" rIns="0" bIns="0" rtlCol="0"/>
          <a:lstStyle/>
          <a:p>
            <a:endParaRPr dirty="0"/>
          </a:p>
        </p:txBody>
      </p:sp>
      <p:pic>
        <p:nvPicPr>
          <p:cNvPr id="6" name="Picture 3" descr="C:\Documents and Settings\User\Desktop\csb_logo_degra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ikdörtgen 13"/>
          <p:cNvSpPr/>
          <p:nvPr/>
        </p:nvSpPr>
        <p:spPr>
          <a:xfrm>
            <a:off x="3012877" y="984971"/>
            <a:ext cx="5230214" cy="400110"/>
          </a:xfrm>
          <a:prstGeom prst="rect">
            <a:avLst/>
          </a:prstGeom>
        </p:spPr>
        <p:txBody>
          <a:bodyPr wrap="none">
            <a:spAutoFit/>
          </a:bodyPr>
          <a:lstStyle/>
          <a:p>
            <a:r>
              <a:rPr lang="tr-TR" sz="2000" b="1" dirty="0">
                <a:solidFill>
                  <a:schemeClr val="accent1">
                    <a:lumMod val="50000"/>
                  </a:schemeClr>
                </a:solidFill>
                <a:latin typeface="Times New Roman" panose="02020603050405020304" pitchFamily="18" charset="0"/>
                <a:cs typeface="Times New Roman" panose="02020603050405020304" pitchFamily="18" charset="0"/>
              </a:rPr>
              <a:t>TAZE BETON NUMUNESİ NASIL ALINIR?</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 name="Metin kutusu 14"/>
          <p:cNvSpPr txBox="1"/>
          <p:nvPr/>
        </p:nvSpPr>
        <p:spPr>
          <a:xfrm>
            <a:off x="1574958" y="1735574"/>
            <a:ext cx="7629012" cy="369332"/>
          </a:xfrm>
          <a:prstGeom prst="rect">
            <a:avLst/>
          </a:prstGeom>
          <a:noFill/>
        </p:spPr>
        <p:txBody>
          <a:bodyPr wrap="none" rtlCol="0">
            <a:spAutoFit/>
          </a:bodyPr>
          <a:lstStyle/>
          <a:p>
            <a:r>
              <a:rPr lang="tr-TR" dirty="0" smtClean="0"/>
              <a:t>Alınan numuneler 16-72 saat aralığında şantiye mahallinde bekletilir. </a:t>
            </a:r>
            <a:endParaRPr lang="en-US" dirty="0"/>
          </a:p>
        </p:txBody>
      </p:sp>
      <p:sp>
        <p:nvSpPr>
          <p:cNvPr id="16" name="Dikdörtgen 15"/>
          <p:cNvSpPr/>
          <p:nvPr/>
        </p:nvSpPr>
        <p:spPr>
          <a:xfrm>
            <a:off x="1923951" y="2244256"/>
            <a:ext cx="1345203" cy="369332"/>
          </a:xfrm>
          <a:prstGeom prst="rect">
            <a:avLst/>
          </a:prstGeom>
        </p:spPr>
        <p:txBody>
          <a:bodyPr wrap="square">
            <a:spAutoFit/>
          </a:bodyPr>
          <a:lstStyle/>
          <a:p>
            <a:r>
              <a:rPr lang="tr-TR" dirty="0" smtClean="0">
                <a:latin typeface="Times New Roman" panose="02020603050405020304" pitchFamily="18" charset="0"/>
                <a:cs typeface="Times New Roman" panose="02020603050405020304" pitchFamily="18" charset="0"/>
              </a:rPr>
              <a:t>RÜZGAR</a:t>
            </a:r>
            <a:endParaRPr lang="en-US" dirty="0">
              <a:latin typeface="Times New Roman" panose="02020603050405020304" pitchFamily="18" charset="0"/>
              <a:cs typeface="Times New Roman" panose="02020603050405020304" pitchFamily="18" charset="0"/>
            </a:endParaRPr>
          </a:p>
        </p:txBody>
      </p:sp>
      <p:sp>
        <p:nvSpPr>
          <p:cNvPr id="17" name="Dikdörtgen 16"/>
          <p:cNvSpPr/>
          <p:nvPr/>
        </p:nvSpPr>
        <p:spPr>
          <a:xfrm>
            <a:off x="5182425" y="2244256"/>
            <a:ext cx="1099600" cy="369332"/>
          </a:xfrm>
          <a:prstGeom prst="rect">
            <a:avLst/>
          </a:prstGeom>
        </p:spPr>
        <p:txBody>
          <a:bodyPr wrap="square">
            <a:spAutoFit/>
          </a:bodyPr>
          <a:lstStyle/>
          <a:p>
            <a:r>
              <a:rPr lang="tr-TR" dirty="0" smtClean="0">
                <a:latin typeface="Times New Roman" panose="02020603050405020304" pitchFamily="18" charset="0"/>
                <a:cs typeface="Times New Roman" panose="02020603050405020304" pitchFamily="18" charset="0"/>
              </a:rPr>
              <a:t>SICAK</a:t>
            </a:r>
            <a:endParaRPr lang="en-US" dirty="0">
              <a:latin typeface="Times New Roman" panose="02020603050405020304" pitchFamily="18" charset="0"/>
              <a:cs typeface="Times New Roman" panose="02020603050405020304" pitchFamily="18" charset="0"/>
            </a:endParaRPr>
          </a:p>
        </p:txBody>
      </p:sp>
      <p:sp>
        <p:nvSpPr>
          <p:cNvPr id="18" name="Dikdörtgen 17"/>
          <p:cNvSpPr/>
          <p:nvPr/>
        </p:nvSpPr>
        <p:spPr>
          <a:xfrm>
            <a:off x="7955608" y="2308262"/>
            <a:ext cx="1248361" cy="369332"/>
          </a:xfrm>
          <a:prstGeom prst="rect">
            <a:avLst/>
          </a:prstGeom>
        </p:spPr>
        <p:txBody>
          <a:bodyPr wrap="square">
            <a:spAutoFit/>
          </a:bodyPr>
          <a:lstStyle/>
          <a:p>
            <a:r>
              <a:rPr lang="tr-TR" dirty="0" smtClean="0">
                <a:latin typeface="Times New Roman" panose="02020603050405020304" pitchFamily="18" charset="0"/>
                <a:cs typeface="Times New Roman" panose="02020603050405020304" pitchFamily="18" charset="0"/>
              </a:rPr>
              <a:t>SOĞUK</a:t>
            </a:r>
            <a:endParaRPr lang="en-US" dirty="0">
              <a:latin typeface="Times New Roman" panose="02020603050405020304" pitchFamily="18" charset="0"/>
              <a:cs typeface="Times New Roman" panose="02020603050405020304" pitchFamily="18" charset="0"/>
            </a:endParaRPr>
          </a:p>
        </p:txBody>
      </p:sp>
      <p:sp>
        <p:nvSpPr>
          <p:cNvPr id="20" name="Çarpma 19"/>
          <p:cNvSpPr/>
          <p:nvPr/>
        </p:nvSpPr>
        <p:spPr>
          <a:xfrm>
            <a:off x="1131635" y="2218711"/>
            <a:ext cx="8743885" cy="239247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9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3" grpId="0" animBg="1"/>
      <p:bldP spid="4" grpId="0" animBg="1"/>
      <p:bldP spid="5" grpId="0" animBg="1"/>
      <p:bldP spid="16" grpId="0"/>
      <p:bldP spid="17" grpId="0"/>
      <p:bldP spid="1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012877" y="984971"/>
            <a:ext cx="5230214" cy="400110"/>
          </a:xfrm>
          <a:prstGeom prst="rect">
            <a:avLst/>
          </a:prstGeom>
        </p:spPr>
        <p:txBody>
          <a:bodyPr wrap="none">
            <a:spAutoFit/>
          </a:bodyPr>
          <a:lstStyle/>
          <a:p>
            <a:r>
              <a:rPr lang="tr-TR" sz="2000" b="1" dirty="0">
                <a:solidFill>
                  <a:schemeClr val="accent1">
                    <a:lumMod val="50000"/>
                  </a:schemeClr>
                </a:solidFill>
                <a:latin typeface="Times New Roman" panose="02020603050405020304" pitchFamily="18" charset="0"/>
                <a:cs typeface="Times New Roman" panose="02020603050405020304" pitchFamily="18" charset="0"/>
              </a:rPr>
              <a:t>TAZE BETON NUMUNESİ NASIL ALINIR?</a:t>
            </a:r>
            <a:endParaRPr lang="en-US"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tin kutusu 4"/>
          <p:cNvSpPr txBox="1"/>
          <p:nvPr/>
        </p:nvSpPr>
        <p:spPr>
          <a:xfrm>
            <a:off x="1097280" y="2068610"/>
            <a:ext cx="9261565" cy="923330"/>
          </a:xfrm>
          <a:prstGeom prst="rect">
            <a:avLst/>
          </a:prstGeom>
          <a:noFill/>
        </p:spPr>
        <p:txBody>
          <a:bodyPr wrap="square" rtlCol="0">
            <a:spAutoFit/>
          </a:bodyPr>
          <a:lstStyle/>
          <a:p>
            <a:r>
              <a:rPr lang="tr-TR" dirty="0"/>
              <a:t>Alınan numunelerin 16-72saat aralığında şantiyeden çıkışı yapılır ve laboratuvara getirilerek 20 ±  2 derecelik havuzlar da 7/28 gün </a:t>
            </a:r>
            <a:r>
              <a:rPr lang="tr-TR" dirty="0" err="1"/>
              <a:t>kürlenir</a:t>
            </a:r>
            <a:r>
              <a:rPr lang="tr-TR" dirty="0"/>
              <a:t>. </a:t>
            </a:r>
            <a:r>
              <a:rPr lang="tr-TR" dirty="0" smtClean="0"/>
              <a:t>  Günü gelen numuneler laboratuvar tarafından kırılarak kırım sonuçları müşteriye sunulur.</a:t>
            </a:r>
            <a:endParaRPr lang="en-US"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001" y="3769482"/>
            <a:ext cx="2615107" cy="1958806"/>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1602" y="3643435"/>
            <a:ext cx="2143125" cy="2143125"/>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341" y="3752578"/>
            <a:ext cx="2646536" cy="2282462"/>
          </a:xfrm>
          <a:prstGeom prst="rect">
            <a:avLst/>
          </a:prstGeom>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9772" y="3931920"/>
            <a:ext cx="1879692" cy="1771514"/>
          </a:xfrm>
          <a:prstGeom prst="rect">
            <a:avLst/>
          </a:prstGeom>
        </p:spPr>
      </p:pic>
      <p:sp>
        <p:nvSpPr>
          <p:cNvPr id="11" name="Çentikli Sağ Ok 10"/>
          <p:cNvSpPr/>
          <p:nvPr/>
        </p:nvSpPr>
        <p:spPr>
          <a:xfrm>
            <a:off x="3012877" y="4757185"/>
            <a:ext cx="378823" cy="4044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Çentikli Sağ Ok 11"/>
          <p:cNvSpPr/>
          <p:nvPr/>
        </p:nvSpPr>
        <p:spPr>
          <a:xfrm>
            <a:off x="5714998" y="4691603"/>
            <a:ext cx="378823" cy="4044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Çentikli Sağ Ok 12"/>
          <p:cNvSpPr/>
          <p:nvPr/>
        </p:nvSpPr>
        <p:spPr>
          <a:xfrm>
            <a:off x="9125885" y="4682753"/>
            <a:ext cx="378823" cy="40441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283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67543" y="287384"/>
            <a:ext cx="8412479" cy="657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Documents and Settings\User\Desktop\csb_logo_deg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4267" y="1071153"/>
            <a:ext cx="5798029" cy="5066015"/>
          </a:xfrm>
          <a:prstGeom prst="rect">
            <a:avLst/>
          </a:prstGeom>
          <a:solidFill>
            <a:schemeClr val="accent1"/>
          </a:solidFill>
        </p:spPr>
      </p:pic>
      <p:sp>
        <p:nvSpPr>
          <p:cNvPr id="2" name="İçerik Yer Tutucusu 1"/>
          <p:cNvSpPr>
            <a:spLocks noGrp="1"/>
          </p:cNvSpPr>
          <p:nvPr>
            <p:ph idx="1"/>
          </p:nvPr>
        </p:nvSpPr>
        <p:spPr>
          <a:xfrm>
            <a:off x="4325258" y="600892"/>
            <a:ext cx="3579251" cy="470262"/>
          </a:xfrm>
        </p:spPr>
        <p:txBody>
          <a:bodyPr/>
          <a:lstStyle/>
          <a:p>
            <a:pPr marL="0" indent="0">
              <a:buNone/>
            </a:pPr>
            <a:r>
              <a:rPr lang="tr-TR" b="1" dirty="0" smtClean="0">
                <a:solidFill>
                  <a:schemeClr val="accent1">
                    <a:lumMod val="50000"/>
                  </a:schemeClr>
                </a:solidFill>
              </a:rPr>
              <a:t>BETON NUMUNESİ SÜRECİ</a:t>
            </a:r>
            <a:endParaRPr lang="en-US" b="1" dirty="0">
              <a:solidFill>
                <a:schemeClr val="accent1">
                  <a:lumMod val="50000"/>
                </a:schemeClr>
              </a:solidFill>
            </a:endParaRPr>
          </a:p>
        </p:txBody>
      </p:sp>
    </p:spTree>
    <p:extLst>
      <p:ext uri="{BB962C8B-B14F-4D97-AF65-F5344CB8AC3E}">
        <p14:creationId xmlns:p14="http://schemas.microsoft.com/office/powerpoint/2010/main" val="1831127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6272" y="1357313"/>
            <a:ext cx="9511695" cy="3162436"/>
          </a:xfrm>
        </p:spPr>
        <p:txBody>
          <a:bodyPr>
            <a:normAutofit fontScale="92500"/>
          </a:bodyPr>
          <a:lstStyle/>
          <a:p>
            <a:pPr marL="0" indent="0">
              <a:lnSpc>
                <a:spcPct val="250000"/>
              </a:lnSpc>
              <a:buClr>
                <a:schemeClr val="accent2"/>
              </a:buClr>
              <a:buNone/>
            </a:pPr>
            <a:r>
              <a:rPr lang="tr-TR" sz="1600" b="1" dirty="0" smtClean="0">
                <a:solidFill>
                  <a:schemeClr val="accent1">
                    <a:lumMod val="50000"/>
                  </a:schemeClr>
                </a:solidFill>
                <a:cs typeface="Segoe UI Light" panose="020B0502040204020203" pitchFamily="34" charset="0"/>
              </a:rPr>
              <a:t>Elektronik Beton İzleme Sistemi projesi ile</a:t>
            </a:r>
            <a:r>
              <a:rPr lang="tr-TR" sz="1600" b="1" dirty="0" smtClean="0">
                <a:solidFill>
                  <a:schemeClr val="accent1">
                    <a:lumMod val="50000"/>
                  </a:schemeClr>
                </a:solidFill>
              </a:rPr>
              <a:t>; </a:t>
            </a:r>
            <a:r>
              <a:rPr lang="tr-TR" sz="1600" b="1" dirty="0">
                <a:solidFill>
                  <a:schemeClr val="accent1">
                    <a:lumMod val="50000"/>
                  </a:schemeClr>
                </a:solidFill>
              </a:rPr>
              <a:t>Bakanlığımızın denetim konusundaki bilgi </a:t>
            </a:r>
            <a:r>
              <a:rPr lang="tr-TR" sz="1600" b="1" dirty="0" smtClean="0">
                <a:solidFill>
                  <a:schemeClr val="accent1">
                    <a:lumMod val="50000"/>
                  </a:schemeClr>
                </a:solidFill>
              </a:rPr>
              <a:t>birikimi ve </a:t>
            </a:r>
            <a:r>
              <a:rPr lang="tr-TR" sz="1600" b="1" dirty="0">
                <a:solidFill>
                  <a:schemeClr val="accent1">
                    <a:lumMod val="50000"/>
                  </a:schemeClr>
                </a:solidFill>
              </a:rPr>
              <a:t>Savunma Sanayi Başkanlığı (</a:t>
            </a:r>
            <a:r>
              <a:rPr lang="tr-TR" sz="1600" b="1" dirty="0" err="1">
                <a:solidFill>
                  <a:schemeClr val="accent1">
                    <a:lumMod val="50000"/>
                  </a:schemeClr>
                </a:solidFill>
              </a:rPr>
              <a:t>Aselsannet</a:t>
            </a:r>
            <a:r>
              <a:rPr lang="tr-TR" sz="1600" b="1" dirty="0">
                <a:solidFill>
                  <a:schemeClr val="accent1">
                    <a:lumMod val="50000"/>
                  </a:schemeClr>
                </a:solidFill>
              </a:rPr>
              <a:t>)’</a:t>
            </a:r>
            <a:r>
              <a:rPr lang="tr-TR" sz="1600" b="1" dirty="0" err="1">
                <a:solidFill>
                  <a:schemeClr val="accent1">
                    <a:lumMod val="50000"/>
                  </a:schemeClr>
                </a:solidFill>
              </a:rPr>
              <a:t>nın</a:t>
            </a:r>
            <a:r>
              <a:rPr lang="tr-TR" sz="1600" b="1" dirty="0">
                <a:solidFill>
                  <a:schemeClr val="accent1">
                    <a:lumMod val="50000"/>
                  </a:schemeClr>
                </a:solidFill>
              </a:rPr>
              <a:t> izleme ve güvenlik konularındaki tecrübesi birleştirilerek, yapılarda kullanılan betonun denetiminin daha sağlıklı ve güvenilir olarak yapılması hedeflenmektedir. Böylece Ülkemiz adına kaliteli ve </a:t>
            </a:r>
            <a:r>
              <a:rPr lang="tr-TR" sz="1600" b="1" dirty="0" smtClean="0">
                <a:solidFill>
                  <a:schemeClr val="accent1">
                    <a:lumMod val="50000"/>
                  </a:schemeClr>
                </a:solidFill>
              </a:rPr>
              <a:t>yaşanabilir marka </a:t>
            </a:r>
            <a:r>
              <a:rPr lang="tr-TR" sz="1600" b="1" dirty="0">
                <a:solidFill>
                  <a:schemeClr val="accent1">
                    <a:lumMod val="50000"/>
                  </a:schemeClr>
                </a:solidFill>
              </a:rPr>
              <a:t>şehirler oluşturma hedefine bir adım daha yaklaşılarak, vatandaşlarımıza depremlere karşı daha güvenli yapılarda yaşama imkanı sağlanacaktır.</a:t>
            </a:r>
            <a:endParaRPr lang="en-US" sz="1600" b="1" dirty="0">
              <a:solidFill>
                <a:schemeClr val="accent1">
                  <a:lumMod val="50000"/>
                </a:schemeClr>
              </a:solidFill>
            </a:endParaRPr>
          </a:p>
          <a:p>
            <a:pPr marL="0" lvl="0" indent="0">
              <a:lnSpc>
                <a:spcPct val="250000"/>
              </a:lnSpc>
              <a:buClr>
                <a:schemeClr val="accent2"/>
              </a:buClr>
              <a:buNone/>
            </a:pPr>
            <a:endParaRPr lang="tr-TR" sz="1600" b="1" dirty="0">
              <a:solidFill>
                <a:schemeClr val="accent1">
                  <a:lumMod val="50000"/>
                </a:schemeClr>
              </a:solidFill>
              <a:cs typeface="Segoe UI Light" panose="020B0502040204020203" pitchFamily="34" charset="0"/>
            </a:endParaRPr>
          </a:p>
        </p:txBody>
      </p:sp>
      <p:pic>
        <p:nvPicPr>
          <p:cNvPr id="4"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4506686" y="942311"/>
            <a:ext cx="2050869" cy="400110"/>
          </a:xfrm>
          <a:prstGeom prst="rect">
            <a:avLst/>
          </a:prstGeom>
          <a:noFill/>
        </p:spPr>
        <p:txBody>
          <a:bodyPr wrap="square" rtlCol="0">
            <a:spAutoFit/>
          </a:bodyPr>
          <a:lstStyle/>
          <a:p>
            <a:r>
              <a:rPr lang="tr-TR" sz="2000" b="1" dirty="0" smtClean="0">
                <a:solidFill>
                  <a:schemeClr val="accent1">
                    <a:lumMod val="50000"/>
                  </a:schemeClr>
                </a:solidFill>
                <a:effectLst>
                  <a:outerShdw blurRad="38100" dist="38100" dir="2700000" algn="tl">
                    <a:srgbClr val="000000">
                      <a:alpha val="43137"/>
                    </a:srgbClr>
                  </a:outerShdw>
                </a:effectLst>
              </a:rPr>
              <a:t>EBİS</a:t>
            </a:r>
            <a:endParaRPr lang="en-US" sz="2000" b="1" dirty="0">
              <a:solidFill>
                <a:schemeClr val="accent1">
                  <a:lumMod val="50000"/>
                </a:schemeClr>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179" y="4849584"/>
            <a:ext cx="3193324" cy="1788261"/>
          </a:xfrm>
          <a:prstGeom prst="rect">
            <a:avLst/>
          </a:prstGeom>
        </p:spPr>
      </p:pic>
    </p:spTree>
    <p:extLst>
      <p:ext uri="{BB962C8B-B14F-4D97-AF65-F5344CB8AC3E}">
        <p14:creationId xmlns:p14="http://schemas.microsoft.com/office/powerpoint/2010/main" val="3642812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11528" y="975360"/>
            <a:ext cx="3097832" cy="579120"/>
          </a:xfrm>
        </p:spPr>
        <p:txBody>
          <a:bodyPr>
            <a:normAutofit/>
          </a:bodyPr>
          <a:lstStyle/>
          <a:p>
            <a:r>
              <a:rPr lang="tr-TR" sz="2400" b="1" dirty="0" smtClean="0">
                <a:solidFill>
                  <a:schemeClr val="accent2">
                    <a:lumMod val="50000"/>
                  </a:schemeClr>
                </a:solidFill>
              </a:rPr>
              <a:t>BETON KIRIM CİHAZI</a:t>
            </a:r>
            <a:endParaRPr lang="en-US" sz="2400" b="1" dirty="0">
              <a:solidFill>
                <a:schemeClr val="accent2">
                  <a:lumMod val="50000"/>
                </a:schemeClr>
              </a:solidFill>
            </a:endParaRPr>
          </a:p>
        </p:txBody>
      </p:sp>
      <p:pic>
        <p:nvPicPr>
          <p:cNvPr id="4"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çerik Yer Tutucus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5028" y="1901359"/>
            <a:ext cx="3984172" cy="4272306"/>
          </a:xfrm>
          <a:prstGeom prst="rect">
            <a:avLst/>
          </a:prstGeom>
        </p:spPr>
      </p:pic>
      <p:sp>
        <p:nvSpPr>
          <p:cNvPr id="6" name="Metin kutusu 5"/>
          <p:cNvSpPr txBox="1"/>
          <p:nvPr/>
        </p:nvSpPr>
        <p:spPr>
          <a:xfrm>
            <a:off x="5525590" y="3006406"/>
            <a:ext cx="4846319" cy="1754326"/>
          </a:xfrm>
          <a:prstGeom prst="rect">
            <a:avLst/>
          </a:prstGeom>
          <a:noFill/>
        </p:spPr>
        <p:txBody>
          <a:bodyPr wrap="square" rtlCol="0">
            <a:spAutoFit/>
          </a:bodyPr>
          <a:lstStyle/>
          <a:p>
            <a:r>
              <a:rPr lang="tr-TR" dirty="0" smtClean="0"/>
              <a:t>Projede kullanılacak Beton presleri </a:t>
            </a:r>
            <a:r>
              <a:rPr lang="tr-TR" dirty="0" err="1" smtClean="0"/>
              <a:t>Aselsannet</a:t>
            </a:r>
            <a:r>
              <a:rPr lang="tr-TR" dirty="0" smtClean="0"/>
              <a:t> tarafından özel olarak üretilmiş olup, </a:t>
            </a:r>
            <a:r>
              <a:rPr lang="tr-TR" smtClean="0"/>
              <a:t>içerisinde RFID </a:t>
            </a:r>
            <a:r>
              <a:rPr lang="tr-TR" dirty="0" smtClean="0"/>
              <a:t>okuyucular, görüntü kameraları, güç kaynağı ve kalibrasyona müdahaleyi öneyen bir anahtar kilit sistemi yer almaktadır.</a:t>
            </a:r>
            <a:endParaRPr lang="en-US" dirty="0"/>
          </a:p>
        </p:txBody>
      </p:sp>
    </p:spTree>
    <p:extLst>
      <p:ext uri="{BB962C8B-B14F-4D97-AF65-F5344CB8AC3E}">
        <p14:creationId xmlns:p14="http://schemas.microsoft.com/office/powerpoint/2010/main" val="239226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30406" y="1114717"/>
            <a:ext cx="3005080" cy="485191"/>
          </a:xfrm>
        </p:spPr>
        <p:txBody>
          <a:bodyPr/>
          <a:lstStyle/>
          <a:p>
            <a:r>
              <a:rPr lang="tr-TR" dirty="0" smtClean="0"/>
              <a:t>MOBİL UYGULAMA</a:t>
            </a:r>
            <a:endParaRPr lang="en-US" dirty="0"/>
          </a:p>
        </p:txBody>
      </p:sp>
      <p:pic>
        <p:nvPicPr>
          <p:cNvPr id="3"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885" y="2278292"/>
            <a:ext cx="2479561" cy="2483620"/>
          </a:xfrm>
          <a:prstGeom prst="rect">
            <a:avLst/>
          </a:prstGeom>
        </p:spPr>
      </p:pic>
      <p:sp>
        <p:nvSpPr>
          <p:cNvPr id="5" name="Metin kutusu 4"/>
          <p:cNvSpPr txBox="1"/>
          <p:nvPr/>
        </p:nvSpPr>
        <p:spPr>
          <a:xfrm>
            <a:off x="4206239" y="2480266"/>
            <a:ext cx="4950823" cy="1754326"/>
          </a:xfrm>
          <a:prstGeom prst="rect">
            <a:avLst/>
          </a:prstGeom>
          <a:noFill/>
        </p:spPr>
        <p:txBody>
          <a:bodyPr wrap="square" rtlCol="0">
            <a:spAutoFit/>
          </a:bodyPr>
          <a:lstStyle/>
          <a:p>
            <a:r>
              <a:rPr lang="tr-TR" dirty="0" smtClean="0"/>
              <a:t>Yine </a:t>
            </a:r>
            <a:r>
              <a:rPr lang="tr-TR" dirty="0" err="1" smtClean="0"/>
              <a:t>Aselsannet</a:t>
            </a:r>
            <a:r>
              <a:rPr lang="tr-TR" dirty="0" smtClean="0"/>
              <a:t> tarafından mobil bir EBİS uygulaması yazılmış olup, tablet ve telefonlar üzerinden bağlanılabilecektir.</a:t>
            </a:r>
          </a:p>
          <a:p>
            <a:r>
              <a:rPr lang="tr-TR" dirty="0" smtClean="0"/>
              <a:t>Uygulama  </a:t>
            </a:r>
            <a:r>
              <a:rPr lang="tr-TR" dirty="0" err="1" smtClean="0"/>
              <a:t>android</a:t>
            </a:r>
            <a:r>
              <a:rPr lang="tr-TR" dirty="0" smtClean="0"/>
              <a:t> veya </a:t>
            </a:r>
            <a:r>
              <a:rPr lang="tr-TR" dirty="0" err="1" smtClean="0"/>
              <a:t>apple</a:t>
            </a:r>
            <a:r>
              <a:rPr lang="tr-TR" dirty="0" smtClean="0"/>
              <a:t> marketlerden ücretsiz indirilerek kişiye özel kullanıcı adı ve şifre ile kullanılabilecektir.</a:t>
            </a:r>
            <a:endParaRPr lang="en-US" dirty="0"/>
          </a:p>
        </p:txBody>
      </p:sp>
      <p:sp>
        <p:nvSpPr>
          <p:cNvPr id="7" name="Metin kutusu 6"/>
          <p:cNvSpPr txBox="1"/>
          <p:nvPr/>
        </p:nvSpPr>
        <p:spPr>
          <a:xfrm>
            <a:off x="1436913" y="4997043"/>
            <a:ext cx="7929155" cy="646331"/>
          </a:xfrm>
          <a:prstGeom prst="rect">
            <a:avLst/>
          </a:prstGeom>
          <a:noFill/>
        </p:spPr>
        <p:txBody>
          <a:bodyPr wrap="square" rtlCol="0">
            <a:spAutoFit/>
          </a:bodyPr>
          <a:lstStyle/>
          <a:p>
            <a:r>
              <a:rPr lang="tr-TR" dirty="0" smtClean="0"/>
              <a:t>Mobil uygulama üzerinden numune alma, numune şahitliği, şantiye çıkışı ve </a:t>
            </a:r>
            <a:r>
              <a:rPr lang="tr-TR" dirty="0" err="1" smtClean="0"/>
              <a:t>kürleme</a:t>
            </a:r>
            <a:r>
              <a:rPr lang="tr-TR" dirty="0" smtClean="0"/>
              <a:t> işlemleri gerçekleştirilecektir.</a:t>
            </a:r>
            <a:endParaRPr lang="en-US" dirty="0"/>
          </a:p>
        </p:txBody>
      </p:sp>
    </p:spTree>
    <p:extLst>
      <p:ext uri="{BB962C8B-B14F-4D97-AF65-F5344CB8AC3E}">
        <p14:creationId xmlns:p14="http://schemas.microsoft.com/office/powerpoint/2010/main" val="383604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sted-image.png"/>
          <p:cNvPicPr>
            <a:picLocks noChangeAspect="1"/>
          </p:cNvPicPr>
          <p:nvPr/>
        </p:nvPicPr>
        <p:blipFill rotWithShape="1">
          <a:blip r:embed="rId2">
            <a:extLst/>
          </a:blip>
          <a:srcRect t="12749"/>
          <a:stretch/>
        </p:blipFill>
        <p:spPr>
          <a:xfrm>
            <a:off x="2087571" y="3607458"/>
            <a:ext cx="5472215" cy="2982800"/>
          </a:xfrm>
          <a:prstGeom prst="rect">
            <a:avLst/>
          </a:prstGeom>
          <a:ln w="12700">
            <a:miter lim="400000"/>
          </a:ln>
        </p:spPr>
      </p:pic>
      <p:pic>
        <p:nvPicPr>
          <p:cNvPr id="4" name="Picture 3" descr="C:\Documents and Settings\User\Desktop\csb_logo_deg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1280158" y="1362781"/>
            <a:ext cx="9171623" cy="1200329"/>
          </a:xfrm>
          <a:prstGeom prst="rect">
            <a:avLst/>
          </a:prstGeom>
          <a:noFill/>
        </p:spPr>
        <p:txBody>
          <a:bodyPr wrap="square" rtlCol="0">
            <a:spAutoFit/>
          </a:bodyPr>
          <a:lstStyle/>
          <a:p>
            <a:r>
              <a:rPr lang="tr-TR" dirty="0" smtClean="0"/>
              <a:t>Bu sistem ile numune alma sürecine ilişkin konum, saat ve rapor bilgileri ile deney yapan ve numune alımına şahitlik eden kişi bilgileri elektronik ortamda tutulmakta olup, ülke geneli, il, ilçe, laboratuvar  veya yapı bazlı denetlenebilmektedir. </a:t>
            </a:r>
            <a:endParaRPr lang="tr-TR" dirty="0"/>
          </a:p>
          <a:p>
            <a:endParaRPr lang="en-US" dirty="0"/>
          </a:p>
        </p:txBody>
      </p:sp>
      <p:sp>
        <p:nvSpPr>
          <p:cNvPr id="2" name="Metin kutusu 1"/>
          <p:cNvSpPr txBox="1"/>
          <p:nvPr/>
        </p:nvSpPr>
        <p:spPr>
          <a:xfrm>
            <a:off x="3397090" y="987981"/>
            <a:ext cx="3147402" cy="369332"/>
          </a:xfrm>
          <a:prstGeom prst="rect">
            <a:avLst/>
          </a:prstGeom>
          <a:noFill/>
        </p:spPr>
        <p:txBody>
          <a:bodyPr wrap="square" rtlCol="0">
            <a:spAutoFit/>
          </a:bodyPr>
          <a:lstStyle/>
          <a:p>
            <a:r>
              <a:rPr lang="tr-TR" dirty="0" smtClean="0">
                <a:solidFill>
                  <a:schemeClr val="accent2">
                    <a:lumMod val="50000"/>
                  </a:schemeClr>
                </a:solidFill>
              </a:rPr>
              <a:t>WEB ÜZERİNDEN KULLANIM</a:t>
            </a:r>
            <a:endParaRPr lang="en-US" dirty="0">
              <a:solidFill>
                <a:schemeClr val="accent2">
                  <a:lumMod val="50000"/>
                </a:schemeClr>
              </a:solidFill>
            </a:endParaRPr>
          </a:p>
        </p:txBody>
      </p:sp>
      <p:sp>
        <p:nvSpPr>
          <p:cNvPr id="7" name="Metin kutusu 6"/>
          <p:cNvSpPr txBox="1"/>
          <p:nvPr/>
        </p:nvSpPr>
        <p:spPr>
          <a:xfrm>
            <a:off x="1280158" y="2563110"/>
            <a:ext cx="8971326" cy="923330"/>
          </a:xfrm>
          <a:prstGeom prst="rect">
            <a:avLst/>
          </a:prstGeom>
          <a:noFill/>
        </p:spPr>
        <p:txBody>
          <a:bodyPr wrap="square" rtlCol="0">
            <a:spAutoFit/>
          </a:bodyPr>
          <a:lstStyle/>
          <a:p>
            <a:r>
              <a:rPr lang="tr-TR" dirty="0" smtClean="0"/>
              <a:t>Web üzerinden Bakanlığımıza, laboratuvar kullanıcılarına ve il müdürlüklerine sağlanacak roller ile Elektronik ortamda beton numuneleri anlık izlenebilecektir.</a:t>
            </a:r>
            <a:endParaRPr lang="tr-TR" dirty="0"/>
          </a:p>
          <a:p>
            <a:endParaRPr lang="en-US" dirty="0"/>
          </a:p>
        </p:txBody>
      </p:sp>
    </p:spTree>
    <p:extLst>
      <p:ext uri="{BB962C8B-B14F-4D97-AF65-F5344CB8AC3E}">
        <p14:creationId xmlns:p14="http://schemas.microsoft.com/office/powerpoint/2010/main" val="2675161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User\Desktop\csb_logo_deg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587829" y="2128468"/>
            <a:ext cx="10515600" cy="4524315"/>
          </a:xfrm>
          <a:prstGeom prst="rect">
            <a:avLst/>
          </a:prstGeom>
        </p:spPr>
        <p:txBody>
          <a:bodyPr wrap="square">
            <a:spAutoFit/>
          </a:bodyPr>
          <a:lstStyle/>
          <a:p>
            <a:pPr marL="457200" indent="-457200" algn="just">
              <a:buFont typeface="Wingdings" pitchFamily="2" charset="2"/>
              <a:buChar char="v"/>
            </a:pPr>
            <a:r>
              <a:rPr lang="tr-TR" dirty="0"/>
              <a:t>Beton numunelerinin </a:t>
            </a:r>
            <a:r>
              <a:rPr lang="tr-TR" dirty="0" err="1"/>
              <a:t>kimliklendirilmesi</a:t>
            </a:r>
            <a:r>
              <a:rPr lang="tr-TR" dirty="0"/>
              <a:t> aşamasında kullanılacak olan UHF RFID etiketlerin tamamı hizmet süresince Savunma Sanayi Başkanlığı (</a:t>
            </a:r>
            <a:r>
              <a:rPr lang="tr-TR" dirty="0" err="1"/>
              <a:t>Aselsannet</a:t>
            </a:r>
            <a:r>
              <a:rPr lang="tr-TR" dirty="0"/>
              <a:t>)</a:t>
            </a:r>
            <a:r>
              <a:rPr lang="tr-TR" dirty="0" smtClean="0"/>
              <a:t>vasıtasıyla </a:t>
            </a:r>
            <a:r>
              <a:rPr lang="tr-TR" dirty="0"/>
              <a:t>sağlanacaktır. </a:t>
            </a:r>
            <a:endParaRPr lang="tr-TR" dirty="0" smtClean="0"/>
          </a:p>
          <a:p>
            <a:pPr algn="just"/>
            <a:endParaRPr lang="tr-TR" dirty="0"/>
          </a:p>
          <a:p>
            <a:pPr marL="457200" lvl="0" indent="-457200" algn="just">
              <a:buFont typeface="Wingdings" pitchFamily="2" charset="2"/>
              <a:buChar char="v"/>
            </a:pPr>
            <a:r>
              <a:rPr lang="tr-TR" dirty="0"/>
              <a:t>Beton numuneleri alım süreçlerinde kullanılmak üzere laboratuvar firmalarınca kullanılacak olan RFID el terminalleri ile kırım cihazı ve kırım cihazı üzerinde bulunan RFID okuyucular, Savunma Sanayi Başkanlığı (</a:t>
            </a:r>
            <a:r>
              <a:rPr lang="tr-TR" dirty="0" err="1"/>
              <a:t>Aselsannet</a:t>
            </a:r>
            <a:r>
              <a:rPr lang="tr-TR" dirty="0"/>
              <a:t>)</a:t>
            </a:r>
            <a:r>
              <a:rPr lang="tr-TR" dirty="0" smtClean="0"/>
              <a:t> </a:t>
            </a:r>
            <a:r>
              <a:rPr lang="tr-TR" dirty="0"/>
              <a:t>vasıtasıyla temin edilecektir</a:t>
            </a:r>
            <a:r>
              <a:rPr lang="tr-TR" dirty="0" smtClean="0"/>
              <a:t>.</a:t>
            </a:r>
            <a:r>
              <a:rPr lang="tr-TR" dirty="0"/>
              <a:t> </a:t>
            </a:r>
            <a:endParaRPr lang="tr-TR" dirty="0" smtClean="0"/>
          </a:p>
          <a:p>
            <a:pPr marL="457200" lvl="0" indent="-457200" algn="just">
              <a:buFont typeface="Wingdings" pitchFamily="2" charset="2"/>
              <a:buChar char="v"/>
            </a:pPr>
            <a:endParaRPr lang="tr-TR" dirty="0"/>
          </a:p>
          <a:p>
            <a:pPr marL="457200" lvl="0" indent="-457200" algn="just">
              <a:buFont typeface="Wingdings" pitchFamily="2" charset="2"/>
              <a:buChar char="v"/>
            </a:pPr>
            <a:r>
              <a:rPr lang="tr-TR" dirty="0" smtClean="0"/>
              <a:t>Laboratuvarların </a:t>
            </a:r>
            <a:r>
              <a:rPr lang="tr-TR" dirty="0"/>
              <a:t>EBİS ile ilgili her türlü soru, görüş ve bilgi talepleri ile arıza aktarımlarını sağlayabilmeleri amacı ile çağrı merkezi hizmeti sağlanacaktır</a:t>
            </a:r>
            <a:r>
              <a:rPr lang="tr-TR" dirty="0" smtClean="0"/>
              <a:t>.</a:t>
            </a:r>
          </a:p>
          <a:p>
            <a:pPr lvl="0" algn="just"/>
            <a:endParaRPr lang="tr-TR" dirty="0"/>
          </a:p>
          <a:p>
            <a:pPr marL="457200" lvl="0" indent="-457200" algn="just">
              <a:buFont typeface="Wingdings" pitchFamily="2" charset="2"/>
              <a:buChar char="v"/>
            </a:pPr>
            <a:r>
              <a:rPr lang="tr-TR" dirty="0" smtClean="0"/>
              <a:t>Beton </a:t>
            </a:r>
            <a:r>
              <a:rPr lang="tr-TR" dirty="0"/>
              <a:t>izleme sistemi denetçilere, yetkili yapı denetim ve laboratuvar firmalarına yönelik olarak, sistemin tanıtımını konu alacak bir eğitim verilecektir</a:t>
            </a:r>
            <a:r>
              <a:rPr lang="tr-TR" dirty="0" smtClean="0"/>
              <a:t>.</a:t>
            </a:r>
          </a:p>
          <a:p>
            <a:pPr lvl="0" algn="just"/>
            <a:endParaRPr lang="tr-TR" dirty="0"/>
          </a:p>
          <a:p>
            <a:pPr marL="457200" lvl="0" indent="-457200" algn="just">
              <a:buFont typeface="Wingdings" pitchFamily="2" charset="2"/>
              <a:buChar char="v"/>
            </a:pPr>
            <a:r>
              <a:rPr lang="tr-TR" dirty="0"/>
              <a:t>Gerektiğinde Yapı Denetim Sistemi Uygulama yazılımının Bakım, İyileştirme ve Geliştirme işi konusunda destek verilecektir.</a:t>
            </a:r>
          </a:p>
          <a:p>
            <a:pPr marL="457200" indent="-457200" algn="just">
              <a:buFont typeface="Wingdings" pitchFamily="2" charset="2"/>
              <a:buChar char="v"/>
            </a:pPr>
            <a:endParaRPr lang="tr-TR" dirty="0"/>
          </a:p>
        </p:txBody>
      </p:sp>
      <p:sp>
        <p:nvSpPr>
          <p:cNvPr id="5" name="Metin kutusu 4"/>
          <p:cNvSpPr txBox="1"/>
          <p:nvPr/>
        </p:nvSpPr>
        <p:spPr>
          <a:xfrm>
            <a:off x="1018902" y="1584177"/>
            <a:ext cx="10620103" cy="369332"/>
          </a:xfrm>
          <a:prstGeom prst="rect">
            <a:avLst/>
          </a:prstGeom>
          <a:noFill/>
        </p:spPr>
        <p:txBody>
          <a:bodyPr wrap="square" rtlCol="0">
            <a:spAutoFit/>
          </a:bodyPr>
          <a:lstStyle/>
          <a:p>
            <a:r>
              <a:rPr lang="tr-TR" dirty="0" smtClean="0">
                <a:solidFill>
                  <a:schemeClr val="accent2">
                    <a:lumMod val="50000"/>
                  </a:schemeClr>
                </a:solidFill>
              </a:rPr>
              <a:t>UYGULAMADA SAVUNMA SANAYİ BAŞKANLIĞINCA(ASELSANNET) SAĞLANACAK HİZMETLER NELERDİR?</a:t>
            </a:r>
            <a:endParaRPr lang="en-US" dirty="0">
              <a:solidFill>
                <a:schemeClr val="accent2">
                  <a:lumMod val="50000"/>
                </a:schemeClr>
              </a:solidFill>
            </a:endParaRPr>
          </a:p>
        </p:txBody>
      </p:sp>
    </p:spTree>
    <p:extLst>
      <p:ext uri="{BB962C8B-B14F-4D97-AF65-F5344CB8AC3E}">
        <p14:creationId xmlns:p14="http://schemas.microsoft.com/office/powerpoint/2010/main" val="3299477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613" y="1996912"/>
            <a:ext cx="4729845" cy="2869177"/>
          </a:xfrm>
          <a:prstGeom prst="rect">
            <a:avLst/>
          </a:prstGeom>
        </p:spPr>
      </p:pic>
      <p:grpSp>
        <p:nvGrpSpPr>
          <p:cNvPr id="10" name="Grup 9"/>
          <p:cNvGrpSpPr/>
          <p:nvPr/>
        </p:nvGrpSpPr>
        <p:grpSpPr>
          <a:xfrm>
            <a:off x="7989903" y="4732598"/>
            <a:ext cx="1488768" cy="266981"/>
            <a:chOff x="5708648" y="4603835"/>
            <a:chExt cx="3159468" cy="452732"/>
          </a:xfrm>
        </p:grpSpPr>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648" y="4611683"/>
              <a:ext cx="452972" cy="44488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8981" y="4611683"/>
              <a:ext cx="452972" cy="44488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9316" y="4611683"/>
              <a:ext cx="452972" cy="444884"/>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650" y="4611683"/>
              <a:ext cx="452972" cy="444884"/>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053" y="4611683"/>
              <a:ext cx="452972" cy="444884"/>
            </a:xfrm>
            <a:prstGeom prst="rect">
              <a:avLst/>
            </a:prstGeom>
          </p:spPr>
        </p:pic>
        <p:pic>
          <p:nvPicPr>
            <p:cNvPr id="25" name="Resi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5144" y="4603835"/>
              <a:ext cx="452972" cy="444884"/>
            </a:xfrm>
            <a:prstGeom prst="rect">
              <a:avLst/>
            </a:prstGeom>
          </p:spPr>
        </p:pic>
      </p:grpSp>
      <p:sp>
        <p:nvSpPr>
          <p:cNvPr id="17" name="Oval 16"/>
          <p:cNvSpPr/>
          <p:nvPr/>
        </p:nvSpPr>
        <p:spPr>
          <a:xfrm>
            <a:off x="5266655" y="1402261"/>
            <a:ext cx="36576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1</a:t>
            </a:r>
          </a:p>
        </p:txBody>
      </p:sp>
      <p:sp>
        <p:nvSpPr>
          <p:cNvPr id="19" name="Dikdörtgen 18"/>
          <p:cNvSpPr/>
          <p:nvPr/>
        </p:nvSpPr>
        <p:spPr>
          <a:xfrm>
            <a:off x="8147849" y="5182406"/>
            <a:ext cx="1766830" cy="307777"/>
          </a:xfrm>
          <a:prstGeom prst="rect">
            <a:avLst/>
          </a:prstGeom>
        </p:spPr>
        <p:txBody>
          <a:bodyPr wrap="none">
            <a:spAutoFit/>
          </a:bodyPr>
          <a:lstStyle/>
          <a:p>
            <a:r>
              <a:rPr lang="tr-TR" sz="1400" b="1" dirty="0">
                <a:solidFill>
                  <a:schemeClr val="tx2"/>
                </a:solidFill>
                <a:cs typeface="Segoe UI Light" panose="020B0502040204020203" pitchFamily="34" charset="0"/>
              </a:rPr>
              <a:t>BETON NUMUNELERİ</a:t>
            </a:r>
          </a:p>
        </p:txBody>
      </p:sp>
      <p:sp>
        <p:nvSpPr>
          <p:cNvPr id="28" name="TextBox 27"/>
          <p:cNvSpPr txBox="1"/>
          <p:nvPr/>
        </p:nvSpPr>
        <p:spPr>
          <a:xfrm>
            <a:off x="3722199" y="5121780"/>
            <a:ext cx="1312603" cy="307777"/>
          </a:xfrm>
          <a:prstGeom prst="rect">
            <a:avLst/>
          </a:prstGeom>
          <a:noFill/>
        </p:spPr>
        <p:txBody>
          <a:bodyPr wrap="none" rtlCol="0">
            <a:spAutoFit/>
          </a:bodyPr>
          <a:lstStyle/>
          <a:p>
            <a:r>
              <a:rPr lang="tr-TR" sz="1400" b="1" dirty="0">
                <a:solidFill>
                  <a:schemeClr val="tx2"/>
                </a:solidFill>
                <a:cs typeface="Segoe UI Light" panose="020B0502040204020203" pitchFamily="34" charset="0"/>
              </a:rPr>
              <a:t>ŞANTİYE ALANI</a:t>
            </a:r>
          </a:p>
        </p:txBody>
      </p:sp>
      <p:pic>
        <p:nvPicPr>
          <p:cNvPr id="29" name="Picture 3" descr="C:\Documents and Settings\User\Desktop\csb_logo_degra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Unvan 1"/>
          <p:cNvSpPr txBox="1">
            <a:spLocks/>
          </p:cNvSpPr>
          <p:nvPr/>
        </p:nvSpPr>
        <p:spPr>
          <a:xfrm>
            <a:off x="3044961" y="666207"/>
            <a:ext cx="6616599" cy="494102"/>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accent1">
                    <a:lumMod val="50000"/>
                  </a:schemeClr>
                </a:solidFill>
                <a:latin typeface="Segoe UI Light" panose="020B0502040204020203" pitchFamily="34" charset="0"/>
                <a:ea typeface="+mj-ea"/>
                <a:cs typeface="Segoe UI Ligh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mtClean="0">
                <a:latin typeface="+mn-lt"/>
              </a:rPr>
              <a:t>ŞANTİYEDEN BETON NUMUNESİ ALIMI</a:t>
            </a:r>
            <a:endParaRPr lang="tr-TR" dirty="0">
              <a:latin typeface="+mn-lt"/>
            </a:endParaRPr>
          </a:p>
        </p:txBody>
      </p:sp>
    </p:spTree>
    <p:extLst>
      <p:ext uri="{BB962C8B-B14F-4D97-AF65-F5344CB8AC3E}">
        <p14:creationId xmlns:p14="http://schemas.microsoft.com/office/powerpoint/2010/main" val="23992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0402" y="4074001"/>
            <a:ext cx="1142472" cy="1991167"/>
          </a:xfrm>
          <a:prstGeom prst="rect">
            <a:avLst/>
          </a:prstGeom>
        </p:spPr>
      </p:pic>
      <p:sp>
        <p:nvSpPr>
          <p:cNvPr id="4" name="Oval 3"/>
          <p:cNvSpPr/>
          <p:nvPr/>
        </p:nvSpPr>
        <p:spPr>
          <a:xfrm>
            <a:off x="6170381" y="1478201"/>
            <a:ext cx="36576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2</a:t>
            </a:r>
          </a:p>
        </p:txBody>
      </p:sp>
      <p:sp>
        <p:nvSpPr>
          <p:cNvPr id="5" name="Dikdörtgen 4"/>
          <p:cNvSpPr/>
          <p:nvPr/>
        </p:nvSpPr>
        <p:spPr>
          <a:xfrm>
            <a:off x="3010626" y="5222977"/>
            <a:ext cx="3148619" cy="307777"/>
          </a:xfrm>
          <a:prstGeom prst="rect">
            <a:avLst/>
          </a:prstGeom>
        </p:spPr>
        <p:txBody>
          <a:bodyPr wrap="none">
            <a:spAutoFit/>
          </a:bodyPr>
          <a:lstStyle/>
          <a:p>
            <a:r>
              <a:rPr lang="tr-TR" sz="1400" b="1" dirty="0" smtClean="0">
                <a:solidFill>
                  <a:schemeClr val="tx2"/>
                </a:solidFill>
                <a:cs typeface="Segoe UI Light" panose="020B0502040204020203" pitchFamily="34" charset="0"/>
              </a:rPr>
              <a:t>RFID ETİKETLİ (ÇİPLİ) NUMUNELER</a:t>
            </a:r>
            <a:endParaRPr lang="tr-TR" sz="1400" b="1" dirty="0">
              <a:solidFill>
                <a:schemeClr val="tx2"/>
              </a:solidFill>
              <a:cs typeface="Segoe UI Light" panose="020B0502040204020203" pitchFamily="34" charset="0"/>
            </a:endParaRPr>
          </a:p>
        </p:txBody>
      </p:sp>
      <p:sp>
        <p:nvSpPr>
          <p:cNvPr id="6" name="Dikdörtgen 5"/>
          <p:cNvSpPr/>
          <p:nvPr/>
        </p:nvSpPr>
        <p:spPr>
          <a:xfrm>
            <a:off x="3721479" y="3495055"/>
            <a:ext cx="1831571" cy="523220"/>
          </a:xfrm>
          <a:prstGeom prst="rect">
            <a:avLst/>
          </a:prstGeom>
        </p:spPr>
        <p:txBody>
          <a:bodyPr wrap="square">
            <a:spAutoFit/>
          </a:bodyPr>
          <a:lstStyle/>
          <a:p>
            <a:r>
              <a:rPr lang="tr-TR" sz="1400" b="1" dirty="0">
                <a:solidFill>
                  <a:schemeClr val="tx2"/>
                </a:solidFill>
                <a:cs typeface="Segoe UI Light" panose="020B0502040204020203" pitchFamily="34" charset="0"/>
              </a:rPr>
              <a:t>GPS ile KONUM</a:t>
            </a:r>
          </a:p>
          <a:p>
            <a:r>
              <a:rPr lang="tr-TR" sz="1400" b="1" dirty="0">
                <a:solidFill>
                  <a:schemeClr val="tx2"/>
                </a:solidFill>
                <a:cs typeface="Segoe UI Light" panose="020B0502040204020203" pitchFamily="34" charset="0"/>
              </a:rPr>
              <a:t>DOĞRULAMA</a:t>
            </a: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9419" y="2356685"/>
            <a:ext cx="1673496" cy="1118467"/>
          </a:xfrm>
          <a:prstGeom prst="rect">
            <a:avLst/>
          </a:prstGeom>
        </p:spPr>
      </p:pic>
      <p:sp>
        <p:nvSpPr>
          <p:cNvPr id="8" name="TextBox 26"/>
          <p:cNvSpPr txBox="1"/>
          <p:nvPr/>
        </p:nvSpPr>
        <p:spPr>
          <a:xfrm>
            <a:off x="8045165" y="3191652"/>
            <a:ext cx="2590235" cy="2031325"/>
          </a:xfrm>
          <a:prstGeom prst="rect">
            <a:avLst/>
          </a:prstGeom>
          <a:noFill/>
        </p:spPr>
        <p:txBody>
          <a:bodyPr wrap="square" rtlCol="0">
            <a:spAutoFit/>
          </a:bodyPr>
          <a:lstStyle>
            <a:defPPr>
              <a:defRPr lang="en-US"/>
            </a:defPPr>
            <a:lvl1pPr>
              <a:defRPr sz="1750" b="0">
                <a:solidFill>
                  <a:srgbClr val="1F4E79"/>
                </a:solidFill>
                <a:latin typeface="+mn-lt"/>
              </a:defRPr>
            </a:lvl1pPr>
          </a:lstStyle>
          <a:p>
            <a:r>
              <a:rPr lang="tr-TR" sz="1400" b="1" dirty="0" smtClean="0">
                <a:solidFill>
                  <a:schemeClr val="tx2"/>
                </a:solidFill>
                <a:cs typeface="Segoe UI Light" panose="020B0502040204020203" pitchFamily="34" charset="0"/>
              </a:rPr>
              <a:t>RFID ETİKETLER (ÇİPLER) </a:t>
            </a:r>
          </a:p>
          <a:p>
            <a:r>
              <a:rPr lang="tr-TR" sz="1400" b="1" dirty="0" smtClean="0">
                <a:solidFill>
                  <a:schemeClr val="tx2"/>
                </a:solidFill>
                <a:cs typeface="Segoe UI Light" panose="020B0502040204020203" pitchFamily="34" charset="0"/>
              </a:rPr>
              <a:t>BETON NUMUNELERİNİN İÇİNE YERLEŞTİRİLDİKTEN SONRA MOBİL UYGULAMA ÜZERİNDEN BETON BİLGİLERİ DOLDURULUR VE EL TERMİNALİ  YARDIMIYLA ETİKETLER(ÇİPLER) OKUTULUR. </a:t>
            </a:r>
            <a:endParaRPr lang="tr-TR" sz="1400" b="1" dirty="0">
              <a:solidFill>
                <a:schemeClr val="tx2"/>
              </a:solidFill>
              <a:cs typeface="Segoe UI Light" panose="020B0502040204020203" pitchFamily="34" charset="0"/>
            </a:endParaRPr>
          </a:p>
        </p:txBody>
      </p:sp>
      <p:grpSp>
        <p:nvGrpSpPr>
          <p:cNvPr id="9" name="Grup 8"/>
          <p:cNvGrpSpPr/>
          <p:nvPr/>
        </p:nvGrpSpPr>
        <p:grpSpPr>
          <a:xfrm>
            <a:off x="3721479" y="4936093"/>
            <a:ext cx="1488768" cy="266981"/>
            <a:chOff x="5708648" y="4603835"/>
            <a:chExt cx="3159468" cy="452732"/>
          </a:xfrm>
        </p:grpSpPr>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8648" y="4611683"/>
              <a:ext cx="452972" cy="44488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8981" y="4611683"/>
              <a:ext cx="452972" cy="444884"/>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9316" y="4611683"/>
              <a:ext cx="452972" cy="444884"/>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9650" y="4611683"/>
              <a:ext cx="452972" cy="444884"/>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053" y="4611683"/>
              <a:ext cx="452972" cy="444884"/>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5144" y="4603835"/>
              <a:ext cx="452972" cy="444884"/>
            </a:xfrm>
            <a:prstGeom prst="rect">
              <a:avLst/>
            </a:prstGeom>
          </p:spPr>
        </p:pic>
      </p:gr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063468">
            <a:off x="6373328" y="2279309"/>
            <a:ext cx="1207318" cy="1427256"/>
          </a:xfrm>
          <a:prstGeom prst="rect">
            <a:avLst/>
          </a:prstGeom>
        </p:spPr>
      </p:pic>
      <p:pic>
        <p:nvPicPr>
          <p:cNvPr id="17" name="Picture 3" descr="C:\Documents and Settings\User\Desktop\csb_logo_degrad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Unvan 1"/>
          <p:cNvSpPr>
            <a:spLocks noGrp="1"/>
          </p:cNvSpPr>
          <p:nvPr>
            <p:ph type="ctrTitle"/>
          </p:nvPr>
        </p:nvSpPr>
        <p:spPr>
          <a:xfrm>
            <a:off x="3044961" y="666207"/>
            <a:ext cx="6616599" cy="494102"/>
          </a:xfrm>
        </p:spPr>
        <p:txBody>
          <a:bodyPr/>
          <a:lstStyle/>
          <a:p>
            <a:r>
              <a:rPr lang="tr-TR" dirty="0" smtClean="0">
                <a:latin typeface="+mn-lt"/>
              </a:rPr>
              <a:t>ŞANTİYEDEN BETON NUMUNESİ </a:t>
            </a:r>
            <a:r>
              <a:rPr lang="tr-TR" dirty="0">
                <a:latin typeface="+mn-lt"/>
              </a:rPr>
              <a:t>ALIMI</a:t>
            </a:r>
          </a:p>
        </p:txBody>
      </p:sp>
      <p:pic>
        <p:nvPicPr>
          <p:cNvPr id="19" name="Resim 18"/>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34525" y="4024856"/>
            <a:ext cx="1142472" cy="1991167"/>
          </a:xfrm>
          <a:prstGeom prst="rect">
            <a:avLst/>
          </a:prstGeom>
          <a:scene3d>
            <a:camera prst="orthographicFront">
              <a:rot lat="0" lon="0" rev="0"/>
            </a:camera>
            <a:lightRig rig="threePt" dir="t"/>
          </a:scene3d>
        </p:spPr>
      </p:pic>
      <p:sp>
        <p:nvSpPr>
          <p:cNvPr id="21" name="Metin kutusu 20"/>
          <p:cNvSpPr txBox="1"/>
          <p:nvPr/>
        </p:nvSpPr>
        <p:spPr>
          <a:xfrm>
            <a:off x="5521802" y="6224953"/>
            <a:ext cx="3323259" cy="276999"/>
          </a:xfrm>
          <a:prstGeom prst="rect">
            <a:avLst/>
          </a:prstGeom>
          <a:noFill/>
        </p:spPr>
        <p:txBody>
          <a:bodyPr wrap="square" rtlCol="0">
            <a:spAutoFit/>
          </a:bodyPr>
          <a:lstStyle/>
          <a:p>
            <a:r>
              <a:rPr lang="tr-TR" sz="1200" dirty="0" smtClean="0"/>
              <a:t>DENEY YAPAN ELEMAN VEYA LAB.DENETÇİSİ</a:t>
            </a:r>
            <a:endParaRPr lang="tr-TR" sz="1200" dirty="0"/>
          </a:p>
        </p:txBody>
      </p:sp>
      <p:sp>
        <p:nvSpPr>
          <p:cNvPr id="22" name="Metin kutusu 21"/>
          <p:cNvSpPr txBox="1"/>
          <p:nvPr/>
        </p:nvSpPr>
        <p:spPr>
          <a:xfrm>
            <a:off x="761269" y="6135269"/>
            <a:ext cx="3323259" cy="276999"/>
          </a:xfrm>
          <a:prstGeom prst="rect">
            <a:avLst/>
          </a:prstGeom>
          <a:noFill/>
        </p:spPr>
        <p:txBody>
          <a:bodyPr wrap="square" rtlCol="0">
            <a:spAutoFit/>
          </a:bodyPr>
          <a:lstStyle/>
          <a:p>
            <a:r>
              <a:rPr lang="tr-TR" sz="1200" dirty="0" smtClean="0"/>
              <a:t>KONTROL ELMANI VEYA YDK.DENETÇİSİ</a:t>
            </a:r>
            <a:endParaRPr lang="tr-TR" sz="1200" dirty="0"/>
          </a:p>
        </p:txBody>
      </p:sp>
      <p:pic>
        <p:nvPicPr>
          <p:cNvPr id="23" name="Resim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72789">
            <a:off x="1059126" y="2471569"/>
            <a:ext cx="1138633" cy="1346058"/>
          </a:xfrm>
          <a:prstGeom prst="rect">
            <a:avLst/>
          </a:prstGeom>
        </p:spPr>
      </p:pic>
      <p:sp>
        <p:nvSpPr>
          <p:cNvPr id="25" name="Oval 24"/>
          <p:cNvSpPr/>
          <p:nvPr/>
        </p:nvSpPr>
        <p:spPr>
          <a:xfrm>
            <a:off x="1673370" y="1508472"/>
            <a:ext cx="36576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3</a:t>
            </a:r>
            <a:endParaRPr lang="tr-TR" dirty="0"/>
          </a:p>
        </p:txBody>
      </p:sp>
      <p:sp>
        <p:nvSpPr>
          <p:cNvPr id="28" name="Metin kutusu 27"/>
          <p:cNvSpPr txBox="1"/>
          <p:nvPr/>
        </p:nvSpPr>
        <p:spPr>
          <a:xfrm>
            <a:off x="1190743" y="2028551"/>
            <a:ext cx="1578834" cy="276999"/>
          </a:xfrm>
          <a:prstGeom prst="rect">
            <a:avLst/>
          </a:prstGeom>
          <a:noFill/>
        </p:spPr>
        <p:txBody>
          <a:bodyPr wrap="square" rtlCol="0">
            <a:spAutoFit/>
          </a:bodyPr>
          <a:lstStyle/>
          <a:p>
            <a:r>
              <a:rPr lang="tr-TR" sz="1200" dirty="0" smtClean="0"/>
              <a:t>NUMUNE ŞAHİTLİĞİ</a:t>
            </a:r>
            <a:endParaRPr lang="tr-TR" sz="1200" dirty="0"/>
          </a:p>
        </p:txBody>
      </p:sp>
      <p:sp>
        <p:nvSpPr>
          <p:cNvPr id="29" name="Sağ Ok 28"/>
          <p:cNvSpPr/>
          <p:nvPr/>
        </p:nvSpPr>
        <p:spPr>
          <a:xfrm rot="3048451">
            <a:off x="5210247" y="3657601"/>
            <a:ext cx="786520" cy="256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0" name="Sağ Ok 29"/>
          <p:cNvSpPr/>
          <p:nvPr/>
        </p:nvSpPr>
        <p:spPr>
          <a:xfrm rot="7935956">
            <a:off x="2874086" y="3628356"/>
            <a:ext cx="786520" cy="256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97009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21" grpId="0"/>
      <p:bldP spid="22" grpId="0"/>
      <p:bldP spid="25" grpId="0" animBg="1"/>
      <p:bldP spid="28" grpId="0"/>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3580" y="959850"/>
            <a:ext cx="3123059" cy="397464"/>
          </a:xfrm>
        </p:spPr>
        <p:txBody>
          <a:bodyPr>
            <a:normAutofit/>
          </a:bodyPr>
          <a:lstStyle/>
          <a:p>
            <a:r>
              <a:rPr lang="tr-TR" sz="2000" b="1" dirty="0" smtClean="0">
                <a:solidFill>
                  <a:schemeClr val="accent1">
                    <a:lumMod val="50000"/>
                  </a:schemeClr>
                </a:solidFill>
              </a:rPr>
              <a:t>BETON NEDİR?</a:t>
            </a:r>
            <a:endParaRPr lang="en-US" sz="2000" b="1" dirty="0">
              <a:solidFill>
                <a:schemeClr val="accent1">
                  <a:lumMod val="50000"/>
                </a:schemeClr>
              </a:solidFill>
            </a:endParaRPr>
          </a:p>
        </p:txBody>
      </p:sp>
      <p:sp>
        <p:nvSpPr>
          <p:cNvPr id="3" name="İçerik Yer Tutucusu 2"/>
          <p:cNvSpPr>
            <a:spLocks noGrp="1"/>
          </p:cNvSpPr>
          <p:nvPr>
            <p:ph idx="1"/>
          </p:nvPr>
        </p:nvSpPr>
        <p:spPr>
          <a:xfrm>
            <a:off x="703458" y="1651137"/>
            <a:ext cx="9981957" cy="1209629"/>
          </a:xfrm>
        </p:spPr>
        <p:txBody>
          <a:bodyPr>
            <a:normAutofit/>
          </a:bodyPr>
          <a:lstStyle/>
          <a:p>
            <a:pPr marL="12700" marR="5080" indent="0" algn="just">
              <a:lnSpc>
                <a:spcPct val="95600"/>
              </a:lnSpc>
              <a:buNone/>
            </a:pPr>
            <a:r>
              <a:rPr lang="tr-TR" dirty="0" smtClean="0">
                <a:latin typeface="Arial"/>
                <a:cs typeface="Arial"/>
              </a:rPr>
              <a:t>	</a:t>
            </a:r>
            <a:r>
              <a:rPr lang="en-US" dirty="0" smtClean="0">
                <a:latin typeface="Arial"/>
                <a:cs typeface="Arial"/>
              </a:rPr>
              <a:t>Beton</a:t>
            </a:r>
            <a:r>
              <a:rPr lang="en-US" dirty="0">
                <a:latin typeface="Arial"/>
                <a:cs typeface="Arial"/>
              </a:rPr>
              <a:t>; </a:t>
            </a:r>
            <a:r>
              <a:rPr lang="en-US" spc="-5" dirty="0">
                <a:latin typeface="Arial"/>
                <a:cs typeface="Arial"/>
              </a:rPr>
              <a:t>çimento, agrega, </a:t>
            </a:r>
            <a:r>
              <a:rPr lang="en-US" dirty="0">
                <a:latin typeface="Arial"/>
                <a:cs typeface="Arial"/>
              </a:rPr>
              <a:t>su ve </a:t>
            </a:r>
            <a:r>
              <a:rPr lang="en-US" spc="-5" dirty="0">
                <a:latin typeface="Arial"/>
                <a:cs typeface="Arial"/>
              </a:rPr>
              <a:t>gerektiğinde kimyasal </a:t>
            </a:r>
            <a:r>
              <a:rPr lang="en-US" spc="-5" dirty="0" err="1" smtClean="0">
                <a:latin typeface="Arial"/>
                <a:cs typeface="Arial"/>
              </a:rPr>
              <a:t>ve</a:t>
            </a:r>
            <a:r>
              <a:rPr lang="tr-TR" spc="-5" dirty="0" smtClean="0">
                <a:latin typeface="Arial"/>
                <a:cs typeface="Arial"/>
              </a:rPr>
              <a:t>ya</a:t>
            </a:r>
            <a:r>
              <a:rPr lang="en-US" spc="-5" dirty="0" smtClean="0">
                <a:latin typeface="Arial"/>
                <a:cs typeface="Arial"/>
              </a:rPr>
              <a:t> </a:t>
            </a:r>
            <a:r>
              <a:rPr lang="en-US" spc="-5" dirty="0">
                <a:latin typeface="Arial"/>
                <a:cs typeface="Arial"/>
              </a:rPr>
              <a:t>mineral katkıların </a:t>
            </a:r>
            <a:r>
              <a:rPr lang="en-US" dirty="0">
                <a:latin typeface="Arial"/>
                <a:cs typeface="Arial"/>
              </a:rPr>
              <a:t>uygun </a:t>
            </a:r>
            <a:r>
              <a:rPr lang="en-US" spc="-5" dirty="0" err="1">
                <a:latin typeface="Arial"/>
                <a:cs typeface="Arial"/>
              </a:rPr>
              <a:t>oranlarda</a:t>
            </a:r>
            <a:r>
              <a:rPr lang="en-US" spc="-5" dirty="0">
                <a:latin typeface="Arial"/>
                <a:cs typeface="Arial"/>
              </a:rPr>
              <a:t> </a:t>
            </a:r>
            <a:r>
              <a:rPr lang="en-US" spc="-5" dirty="0" err="1" smtClean="0">
                <a:latin typeface="Arial"/>
                <a:cs typeface="Arial"/>
              </a:rPr>
              <a:t>karıştırılmasıyla</a:t>
            </a:r>
            <a:r>
              <a:rPr lang="en-US" spc="-5" dirty="0" smtClean="0">
                <a:latin typeface="Arial"/>
                <a:cs typeface="Arial"/>
              </a:rPr>
              <a:t> </a:t>
            </a:r>
            <a:r>
              <a:rPr lang="en-US" spc="-5" dirty="0">
                <a:latin typeface="Arial"/>
                <a:cs typeface="Arial"/>
              </a:rPr>
              <a:t>oluşturulan, </a:t>
            </a:r>
            <a:r>
              <a:rPr lang="en-US" spc="-5" dirty="0" err="1">
                <a:latin typeface="Arial"/>
                <a:cs typeface="Arial"/>
              </a:rPr>
              <a:t>başlangıçta</a:t>
            </a:r>
            <a:r>
              <a:rPr lang="en-US" spc="-5" dirty="0">
                <a:latin typeface="Arial"/>
                <a:cs typeface="Arial"/>
              </a:rPr>
              <a:t> </a:t>
            </a:r>
            <a:r>
              <a:rPr lang="en-US" spc="-5" dirty="0" err="1" smtClean="0">
                <a:latin typeface="Arial"/>
                <a:cs typeface="Arial"/>
              </a:rPr>
              <a:t>şekil</a:t>
            </a:r>
            <a:r>
              <a:rPr lang="en-US" spc="-5" dirty="0" smtClean="0">
                <a:latin typeface="Arial"/>
                <a:cs typeface="Arial"/>
              </a:rPr>
              <a:t> </a:t>
            </a:r>
            <a:r>
              <a:rPr lang="en-US" spc="-5" dirty="0">
                <a:latin typeface="Arial"/>
                <a:cs typeface="Arial"/>
              </a:rPr>
              <a:t>verilebilen,  </a:t>
            </a:r>
            <a:r>
              <a:rPr lang="en-US" spc="-5" dirty="0" err="1">
                <a:latin typeface="Arial"/>
                <a:cs typeface="Arial"/>
              </a:rPr>
              <a:t>zamanla</a:t>
            </a:r>
            <a:r>
              <a:rPr lang="en-US" spc="-5" dirty="0">
                <a:latin typeface="Arial"/>
                <a:cs typeface="Arial"/>
              </a:rPr>
              <a:t> </a:t>
            </a:r>
            <a:r>
              <a:rPr lang="en-US" spc="-5" dirty="0" err="1" smtClean="0">
                <a:latin typeface="Arial"/>
                <a:cs typeface="Arial"/>
              </a:rPr>
              <a:t>çimentonun</a:t>
            </a:r>
            <a:r>
              <a:rPr lang="en-US" spc="-5" dirty="0" smtClean="0">
                <a:latin typeface="Arial"/>
                <a:cs typeface="Arial"/>
              </a:rPr>
              <a:t> </a:t>
            </a:r>
            <a:r>
              <a:rPr lang="en-US" spc="-5" dirty="0">
                <a:latin typeface="Arial"/>
                <a:cs typeface="Arial"/>
              </a:rPr>
              <a:t>hidratasyonu </a:t>
            </a:r>
            <a:r>
              <a:rPr lang="en-US" dirty="0" err="1">
                <a:latin typeface="Arial"/>
                <a:cs typeface="Arial"/>
              </a:rPr>
              <a:t>ile</a:t>
            </a:r>
            <a:r>
              <a:rPr lang="en-US" dirty="0">
                <a:latin typeface="Arial"/>
                <a:cs typeface="Arial"/>
              </a:rPr>
              <a:t> </a:t>
            </a:r>
            <a:r>
              <a:rPr lang="en-US" spc="-5" dirty="0" smtClean="0">
                <a:latin typeface="Arial"/>
                <a:cs typeface="Arial"/>
              </a:rPr>
              <a:t> </a:t>
            </a:r>
            <a:r>
              <a:rPr lang="en-US" spc="-5" dirty="0">
                <a:latin typeface="Arial"/>
                <a:cs typeface="Arial"/>
              </a:rPr>
              <a:t>sertleşerek mukavemet kazanan </a:t>
            </a:r>
            <a:r>
              <a:rPr lang="en-US" dirty="0">
                <a:latin typeface="Arial"/>
                <a:cs typeface="Arial"/>
              </a:rPr>
              <a:t>bir yapı</a:t>
            </a:r>
            <a:r>
              <a:rPr lang="en-US" spc="165" dirty="0">
                <a:latin typeface="Arial"/>
                <a:cs typeface="Arial"/>
              </a:rPr>
              <a:t> </a:t>
            </a:r>
            <a:r>
              <a:rPr lang="en-US" spc="-5" dirty="0">
                <a:latin typeface="Arial"/>
                <a:cs typeface="Arial"/>
              </a:rPr>
              <a:t>malzemesidir</a:t>
            </a:r>
            <a:r>
              <a:rPr lang="en-US" spc="-5" dirty="0" smtClean="0">
                <a:latin typeface="Arial"/>
                <a:cs typeface="Arial"/>
              </a:rPr>
              <a:t>.</a:t>
            </a:r>
            <a:endParaRPr lang="en-US" dirty="0"/>
          </a:p>
        </p:txBody>
      </p:sp>
      <p:pic>
        <p:nvPicPr>
          <p:cNvPr id="4"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t="13319" b="-10860"/>
          <a:stretch/>
        </p:blipFill>
        <p:spPr>
          <a:xfrm>
            <a:off x="1606731" y="2821575"/>
            <a:ext cx="7253730" cy="3657601"/>
          </a:xfrm>
          <a:prstGeom prst="rect">
            <a:avLst/>
          </a:prstGeom>
        </p:spPr>
      </p:pic>
    </p:spTree>
    <p:extLst>
      <p:ext uri="{BB962C8B-B14F-4D97-AF65-F5344CB8AC3E}">
        <p14:creationId xmlns:p14="http://schemas.microsoft.com/office/powerpoint/2010/main" val="3639826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9376" y="2995361"/>
            <a:ext cx="2610317" cy="1001351"/>
          </a:xfrm>
          <a:prstGeom prst="rect">
            <a:avLst/>
          </a:prstGeom>
        </p:spPr>
      </p:pic>
      <p:grpSp>
        <p:nvGrpSpPr>
          <p:cNvPr id="12" name="Grup 11"/>
          <p:cNvGrpSpPr/>
          <p:nvPr/>
        </p:nvGrpSpPr>
        <p:grpSpPr>
          <a:xfrm>
            <a:off x="3484705" y="3789485"/>
            <a:ext cx="2034573" cy="210883"/>
            <a:chOff x="5708648" y="4603835"/>
            <a:chExt cx="3749226" cy="452732"/>
          </a:xfrm>
        </p:grpSpPr>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648" y="4611683"/>
              <a:ext cx="452972" cy="444884"/>
            </a:xfrm>
            <a:prstGeom prst="rect">
              <a:avLst/>
            </a:prstGeom>
          </p:spPr>
        </p:pic>
        <p:pic>
          <p:nvPicPr>
            <p:cNvPr id="14" name="Resim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8982" y="4611683"/>
              <a:ext cx="452972" cy="444884"/>
            </a:xfrm>
            <a:prstGeom prst="rect">
              <a:avLst/>
            </a:prstGeom>
          </p:spPr>
        </p:pic>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9316" y="4611683"/>
              <a:ext cx="452972" cy="444884"/>
            </a:xfrm>
            <a:prstGeom prst="rect">
              <a:avLst/>
            </a:prstGeom>
          </p:spPr>
        </p:pic>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650" y="4611683"/>
              <a:ext cx="452972" cy="444884"/>
            </a:xfrm>
            <a:prstGeom prst="rect">
              <a:avLst/>
            </a:prstGeom>
          </p:spPr>
        </p:pic>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2811" y="4611683"/>
              <a:ext cx="452972" cy="444884"/>
            </a:xfrm>
            <a:prstGeom prst="rect">
              <a:avLst/>
            </a:prstGeom>
          </p:spPr>
        </p:pic>
        <p:pic>
          <p:nvPicPr>
            <p:cNvPr id="18" name="Resim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4902" y="4603835"/>
              <a:ext cx="452972" cy="444884"/>
            </a:xfrm>
            <a:prstGeom prst="rect">
              <a:avLst/>
            </a:prstGeom>
          </p:spPr>
        </p:pic>
      </p:grpSp>
      <p:grpSp>
        <p:nvGrpSpPr>
          <p:cNvPr id="5" name="Grup 4"/>
          <p:cNvGrpSpPr/>
          <p:nvPr/>
        </p:nvGrpSpPr>
        <p:grpSpPr>
          <a:xfrm>
            <a:off x="641041" y="3708130"/>
            <a:ext cx="1958797" cy="233582"/>
            <a:chOff x="5708648" y="4603835"/>
            <a:chExt cx="3159468" cy="452732"/>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8648" y="4611683"/>
              <a:ext cx="452972" cy="444884"/>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8982" y="4611683"/>
              <a:ext cx="452972" cy="444884"/>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9316" y="4611683"/>
              <a:ext cx="452972" cy="444884"/>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9650" y="4611683"/>
              <a:ext cx="452972" cy="444884"/>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053" y="4611683"/>
              <a:ext cx="452972" cy="444884"/>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5144" y="4603835"/>
              <a:ext cx="452972" cy="444884"/>
            </a:xfrm>
            <a:prstGeom prst="rect">
              <a:avLst/>
            </a:prstGeom>
          </p:spPr>
        </p:pic>
      </p:grpSp>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6894" y="3094707"/>
            <a:ext cx="1907192" cy="1112530"/>
          </a:xfrm>
          <a:prstGeom prst="rect">
            <a:avLst/>
          </a:prstGeom>
        </p:spPr>
      </p:pic>
      <p:cxnSp>
        <p:nvCxnSpPr>
          <p:cNvPr id="21" name="Düz Bağlayıcı 20"/>
          <p:cNvCxnSpPr/>
          <p:nvPr/>
        </p:nvCxnSpPr>
        <p:spPr>
          <a:xfrm flipH="1">
            <a:off x="8262851" y="2083777"/>
            <a:ext cx="10711" cy="294024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Düz Bağlayıcı 25"/>
          <p:cNvCxnSpPr/>
          <p:nvPr/>
        </p:nvCxnSpPr>
        <p:spPr>
          <a:xfrm>
            <a:off x="3367454" y="2083777"/>
            <a:ext cx="15826" cy="2940248"/>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7" name="Resim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7774" y="2273033"/>
            <a:ext cx="571161" cy="571161"/>
          </a:xfrm>
          <a:prstGeom prst="rect">
            <a:avLst/>
          </a:prstGeom>
        </p:spPr>
      </p:pic>
      <p:sp>
        <p:nvSpPr>
          <p:cNvPr id="29" name="Dikdörtgen 28"/>
          <p:cNvSpPr/>
          <p:nvPr/>
        </p:nvSpPr>
        <p:spPr>
          <a:xfrm>
            <a:off x="402081" y="4100532"/>
            <a:ext cx="2439579" cy="954107"/>
          </a:xfrm>
          <a:prstGeom prst="rect">
            <a:avLst/>
          </a:prstGeom>
        </p:spPr>
        <p:txBody>
          <a:bodyPr wrap="none">
            <a:spAutoFit/>
          </a:bodyPr>
          <a:lstStyle/>
          <a:p>
            <a:r>
              <a:rPr lang="tr-TR" sz="1400" b="1" dirty="0" smtClean="0">
                <a:solidFill>
                  <a:schemeClr val="bg2">
                    <a:lumMod val="10000"/>
                  </a:schemeClr>
                </a:solidFill>
              </a:rPr>
              <a:t>RFID ETİKETLİ (ÇİPLİ)</a:t>
            </a:r>
          </a:p>
          <a:p>
            <a:r>
              <a:rPr lang="tr-TR" sz="1400" b="1" dirty="0" smtClean="0">
                <a:solidFill>
                  <a:schemeClr val="bg2">
                    <a:lumMod val="10000"/>
                  </a:schemeClr>
                </a:solidFill>
              </a:rPr>
              <a:t>BETON NUMUNELERİ</a:t>
            </a:r>
          </a:p>
          <a:p>
            <a:r>
              <a:rPr lang="tr-TR" sz="1400" b="1" dirty="0" smtClean="0">
                <a:solidFill>
                  <a:schemeClr val="bg2">
                    <a:lumMod val="10000"/>
                  </a:schemeClr>
                </a:solidFill>
              </a:rPr>
              <a:t>SAHADA 16-72 ARALIĞINDA</a:t>
            </a:r>
          </a:p>
          <a:p>
            <a:r>
              <a:rPr lang="tr-TR" sz="1400" b="1" dirty="0" smtClean="0">
                <a:solidFill>
                  <a:schemeClr val="bg2">
                    <a:lumMod val="10000"/>
                  </a:schemeClr>
                </a:solidFill>
              </a:rPr>
              <a:t>BEKLETİLİR</a:t>
            </a:r>
          </a:p>
        </p:txBody>
      </p:sp>
      <p:sp>
        <p:nvSpPr>
          <p:cNvPr id="30" name="Dikdörtgen 29"/>
          <p:cNvSpPr/>
          <p:nvPr/>
        </p:nvSpPr>
        <p:spPr>
          <a:xfrm>
            <a:off x="3886972" y="4210992"/>
            <a:ext cx="4070065" cy="738664"/>
          </a:xfrm>
          <a:prstGeom prst="rect">
            <a:avLst/>
          </a:prstGeom>
        </p:spPr>
        <p:txBody>
          <a:bodyPr wrap="square">
            <a:spAutoFit/>
          </a:bodyPr>
          <a:lstStyle/>
          <a:p>
            <a:pPr algn="ctr"/>
            <a:r>
              <a:rPr lang="tr-TR" sz="1400" b="1" dirty="0" smtClean="0">
                <a:solidFill>
                  <a:schemeClr val="bg2">
                    <a:lumMod val="10000"/>
                  </a:schemeClr>
                </a:solidFill>
              </a:rPr>
              <a:t>16-72 ARALIĞINDA BEKLEYEN  NUMUNELER SAHADAN EL TERMİNALİ İLE OKUTULARAK ALINIR.</a:t>
            </a:r>
            <a:endParaRPr lang="tr-TR" sz="1400" b="1" dirty="0">
              <a:solidFill>
                <a:schemeClr val="bg2">
                  <a:lumMod val="10000"/>
                </a:schemeClr>
              </a:solidFill>
            </a:endParaRPr>
          </a:p>
        </p:txBody>
      </p:sp>
      <p:sp>
        <p:nvSpPr>
          <p:cNvPr id="31" name="Dikdörtgen 30"/>
          <p:cNvSpPr/>
          <p:nvPr/>
        </p:nvSpPr>
        <p:spPr>
          <a:xfrm>
            <a:off x="8460727" y="4223575"/>
            <a:ext cx="3567149" cy="738664"/>
          </a:xfrm>
          <a:prstGeom prst="rect">
            <a:avLst/>
          </a:prstGeom>
        </p:spPr>
        <p:txBody>
          <a:bodyPr wrap="square">
            <a:spAutoFit/>
          </a:bodyPr>
          <a:lstStyle/>
          <a:p>
            <a:r>
              <a:rPr lang="tr-TR" sz="1400" b="1" dirty="0" smtClean="0">
                <a:solidFill>
                  <a:schemeClr val="bg2">
                    <a:lumMod val="10000"/>
                  </a:schemeClr>
                </a:solidFill>
              </a:rPr>
              <a:t>NUMUNELER EL TERMİNALİ İLE OKUTULDUKTAN SONRA LABORATUVARIN </a:t>
            </a:r>
          </a:p>
          <a:p>
            <a:r>
              <a:rPr lang="tr-TR" sz="1400" b="1" dirty="0" smtClean="0">
                <a:solidFill>
                  <a:schemeClr val="bg2">
                    <a:lumMod val="10000"/>
                  </a:schemeClr>
                </a:solidFill>
              </a:rPr>
              <a:t>KÜR HAVUZUNA YERLEŞTİRİLİR</a:t>
            </a:r>
            <a:endParaRPr lang="tr-TR" sz="1400" b="1" dirty="0">
              <a:solidFill>
                <a:schemeClr val="bg2">
                  <a:lumMod val="10000"/>
                </a:schemeClr>
              </a:solidFill>
            </a:endParaRPr>
          </a:p>
        </p:txBody>
      </p:sp>
      <p:sp>
        <p:nvSpPr>
          <p:cNvPr id="32" name="Oval 31"/>
          <p:cNvSpPr/>
          <p:nvPr/>
        </p:nvSpPr>
        <p:spPr>
          <a:xfrm>
            <a:off x="1550474" y="5447041"/>
            <a:ext cx="36576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4</a:t>
            </a:r>
          </a:p>
        </p:txBody>
      </p:sp>
      <p:sp>
        <p:nvSpPr>
          <p:cNvPr id="33" name="Oval 32"/>
          <p:cNvSpPr/>
          <p:nvPr/>
        </p:nvSpPr>
        <p:spPr>
          <a:xfrm>
            <a:off x="5651668" y="5447041"/>
            <a:ext cx="36576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5</a:t>
            </a:r>
          </a:p>
        </p:txBody>
      </p:sp>
      <p:sp>
        <p:nvSpPr>
          <p:cNvPr id="34" name="Oval 33"/>
          <p:cNvSpPr/>
          <p:nvPr/>
        </p:nvSpPr>
        <p:spPr>
          <a:xfrm>
            <a:off x="10122168" y="5465871"/>
            <a:ext cx="36576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6</a:t>
            </a:r>
          </a:p>
        </p:txBody>
      </p:sp>
      <p:sp>
        <p:nvSpPr>
          <p:cNvPr id="19" name="Metin kutusu 18"/>
          <p:cNvSpPr txBox="1"/>
          <p:nvPr/>
        </p:nvSpPr>
        <p:spPr>
          <a:xfrm>
            <a:off x="641041" y="1346948"/>
            <a:ext cx="2507657" cy="369332"/>
          </a:xfrm>
          <a:prstGeom prst="rect">
            <a:avLst/>
          </a:prstGeom>
          <a:noFill/>
        </p:spPr>
        <p:txBody>
          <a:bodyPr wrap="square" rtlCol="0">
            <a:spAutoFit/>
          </a:bodyPr>
          <a:lstStyle/>
          <a:p>
            <a:r>
              <a:rPr lang="tr-TR" b="1" dirty="0" smtClean="0">
                <a:solidFill>
                  <a:schemeClr val="accent5">
                    <a:lumMod val="50000"/>
                  </a:schemeClr>
                </a:solidFill>
              </a:rPr>
              <a:t>ŞANTİYE</a:t>
            </a:r>
            <a:r>
              <a:rPr lang="tr-TR" b="1" dirty="0" smtClean="0">
                <a:solidFill>
                  <a:schemeClr val="accent1">
                    <a:lumMod val="50000"/>
                  </a:schemeClr>
                </a:solidFill>
              </a:rPr>
              <a:t> </a:t>
            </a:r>
            <a:r>
              <a:rPr lang="tr-TR" b="1" dirty="0" smtClean="0">
                <a:solidFill>
                  <a:schemeClr val="accent5">
                    <a:lumMod val="50000"/>
                  </a:schemeClr>
                </a:solidFill>
              </a:rPr>
              <a:t>MAHALLİ</a:t>
            </a:r>
            <a:endParaRPr lang="tr-TR" b="1" dirty="0">
              <a:solidFill>
                <a:schemeClr val="accent5">
                  <a:lumMod val="50000"/>
                </a:schemeClr>
              </a:solidFill>
            </a:endParaRPr>
          </a:p>
        </p:txBody>
      </p:sp>
      <p:sp>
        <p:nvSpPr>
          <p:cNvPr id="35" name="Metin kutusu 34"/>
          <p:cNvSpPr txBox="1"/>
          <p:nvPr/>
        </p:nvSpPr>
        <p:spPr>
          <a:xfrm>
            <a:off x="4657880" y="1309986"/>
            <a:ext cx="2148855" cy="369332"/>
          </a:xfrm>
          <a:prstGeom prst="rect">
            <a:avLst/>
          </a:prstGeom>
          <a:noFill/>
        </p:spPr>
        <p:txBody>
          <a:bodyPr wrap="square" rtlCol="0">
            <a:spAutoFit/>
          </a:bodyPr>
          <a:lstStyle/>
          <a:p>
            <a:r>
              <a:rPr lang="tr-TR" b="1" dirty="0" smtClean="0">
                <a:solidFill>
                  <a:schemeClr val="accent5">
                    <a:lumMod val="50000"/>
                  </a:schemeClr>
                </a:solidFill>
              </a:rPr>
              <a:t>ŞANTİYE  ÇIKIŞI</a:t>
            </a:r>
            <a:endParaRPr lang="tr-TR" b="1" dirty="0">
              <a:solidFill>
                <a:schemeClr val="accent5">
                  <a:lumMod val="50000"/>
                </a:schemeClr>
              </a:solidFill>
            </a:endParaRPr>
          </a:p>
        </p:txBody>
      </p:sp>
      <p:sp>
        <p:nvSpPr>
          <p:cNvPr id="36" name="Metin kutusu 35"/>
          <p:cNvSpPr txBox="1"/>
          <p:nvPr/>
        </p:nvSpPr>
        <p:spPr>
          <a:xfrm>
            <a:off x="9148254" y="1357313"/>
            <a:ext cx="1256241" cy="369332"/>
          </a:xfrm>
          <a:prstGeom prst="rect">
            <a:avLst/>
          </a:prstGeom>
          <a:noFill/>
        </p:spPr>
        <p:txBody>
          <a:bodyPr wrap="square" rtlCol="0">
            <a:spAutoFit/>
          </a:bodyPr>
          <a:lstStyle/>
          <a:p>
            <a:r>
              <a:rPr lang="tr-TR" b="1" dirty="0" smtClean="0">
                <a:solidFill>
                  <a:schemeClr val="accent5">
                    <a:lumMod val="50000"/>
                  </a:schemeClr>
                </a:solidFill>
              </a:rPr>
              <a:t>KÜRLEME</a:t>
            </a:r>
            <a:endParaRPr lang="tr-TR" b="1" dirty="0">
              <a:solidFill>
                <a:schemeClr val="accent5">
                  <a:lumMod val="50000"/>
                </a:schemeClr>
              </a:solidFill>
            </a:endParaRPr>
          </a:p>
        </p:txBody>
      </p:sp>
      <p:pic>
        <p:nvPicPr>
          <p:cNvPr id="37" name="Picture 3" descr="C:\Documents and Settings\User\Desktop\csb_logo_degrad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ikdörtgen 19"/>
          <p:cNvSpPr/>
          <p:nvPr/>
        </p:nvSpPr>
        <p:spPr>
          <a:xfrm>
            <a:off x="3546061" y="604615"/>
            <a:ext cx="4191170" cy="369332"/>
          </a:xfrm>
          <a:prstGeom prst="rect">
            <a:avLst/>
          </a:prstGeom>
        </p:spPr>
        <p:txBody>
          <a:bodyPr wrap="square">
            <a:spAutoFit/>
          </a:bodyPr>
          <a:lstStyle/>
          <a:p>
            <a:r>
              <a:rPr lang="tr-TR" b="1" dirty="0" smtClean="0">
                <a:solidFill>
                  <a:schemeClr val="accent1">
                    <a:lumMod val="50000"/>
                  </a:schemeClr>
                </a:solidFill>
              </a:rPr>
              <a:t>ŞANTİYE VE KÜRLEME DENETİMİ</a:t>
            </a:r>
            <a:endParaRPr lang="tr-TR" b="1" dirty="0">
              <a:solidFill>
                <a:schemeClr val="accent1">
                  <a:lumMod val="50000"/>
                </a:schemeClr>
              </a:solidFill>
            </a:endParaRPr>
          </a:p>
        </p:txBody>
      </p:sp>
      <p:pic>
        <p:nvPicPr>
          <p:cNvPr id="38" name="Resim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9621" y="2814520"/>
            <a:ext cx="755545" cy="1316809"/>
          </a:xfrm>
          <a:prstGeom prst="rect">
            <a:avLst/>
          </a:prstGeom>
        </p:spPr>
      </p:pic>
      <p:pic>
        <p:nvPicPr>
          <p:cNvPr id="39" name="Resim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89693" y="2807286"/>
            <a:ext cx="747540" cy="1302857"/>
          </a:xfrm>
          <a:prstGeom prst="rect">
            <a:avLst/>
          </a:prstGeom>
        </p:spPr>
      </p:pic>
      <p:pic>
        <p:nvPicPr>
          <p:cNvPr id="40" name="Resim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6457" y="1871442"/>
            <a:ext cx="1202403" cy="926170"/>
          </a:xfrm>
          <a:prstGeom prst="rect">
            <a:avLst/>
          </a:prstGeom>
        </p:spPr>
      </p:pic>
      <p:sp>
        <p:nvSpPr>
          <p:cNvPr id="24" name="Dikdörtgen 23"/>
          <p:cNvSpPr/>
          <p:nvPr/>
        </p:nvSpPr>
        <p:spPr>
          <a:xfrm>
            <a:off x="10487928" y="1622111"/>
            <a:ext cx="1308210" cy="461665"/>
          </a:xfrm>
          <a:prstGeom prst="rect">
            <a:avLst/>
          </a:prstGeom>
        </p:spPr>
        <p:txBody>
          <a:bodyPr wrap="square">
            <a:spAutoFit/>
          </a:bodyPr>
          <a:lstStyle/>
          <a:p>
            <a:r>
              <a:rPr lang="tr-TR" sz="1200" b="1" dirty="0">
                <a:solidFill>
                  <a:schemeClr val="tx2"/>
                </a:solidFill>
                <a:cs typeface="Segoe UI Light" panose="020B0502040204020203" pitchFamily="34" charset="0"/>
              </a:rPr>
              <a:t>GPS ile KONUM</a:t>
            </a:r>
          </a:p>
          <a:p>
            <a:r>
              <a:rPr lang="tr-TR" sz="1200" b="1" dirty="0">
                <a:solidFill>
                  <a:schemeClr val="tx2"/>
                </a:solidFill>
                <a:cs typeface="Segoe UI Light" panose="020B0502040204020203" pitchFamily="34" charset="0"/>
              </a:rPr>
              <a:t>DOĞRULAMA</a:t>
            </a:r>
          </a:p>
        </p:txBody>
      </p:sp>
      <p:pic>
        <p:nvPicPr>
          <p:cNvPr id="41" name="Resim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62261" y="1888119"/>
            <a:ext cx="1202403" cy="926170"/>
          </a:xfrm>
          <a:prstGeom prst="rect">
            <a:avLst/>
          </a:prstGeom>
        </p:spPr>
      </p:pic>
      <p:sp>
        <p:nvSpPr>
          <p:cNvPr id="42" name="Dikdörtgen 41"/>
          <p:cNvSpPr/>
          <p:nvPr/>
        </p:nvSpPr>
        <p:spPr>
          <a:xfrm>
            <a:off x="5724007" y="2091414"/>
            <a:ext cx="1308210" cy="461665"/>
          </a:xfrm>
          <a:prstGeom prst="rect">
            <a:avLst/>
          </a:prstGeom>
        </p:spPr>
        <p:txBody>
          <a:bodyPr wrap="square">
            <a:spAutoFit/>
          </a:bodyPr>
          <a:lstStyle/>
          <a:p>
            <a:r>
              <a:rPr lang="tr-TR" sz="1200" b="1" dirty="0">
                <a:solidFill>
                  <a:schemeClr val="tx2"/>
                </a:solidFill>
                <a:cs typeface="Segoe UI Light" panose="020B0502040204020203" pitchFamily="34" charset="0"/>
              </a:rPr>
              <a:t>GPS ile KONUM</a:t>
            </a:r>
          </a:p>
          <a:p>
            <a:r>
              <a:rPr lang="tr-TR" sz="1200" b="1" dirty="0">
                <a:solidFill>
                  <a:schemeClr val="tx2"/>
                </a:solidFill>
                <a:cs typeface="Segoe UI Light" panose="020B0502040204020203" pitchFamily="34" charset="0"/>
              </a:rPr>
              <a:t>DOĞRULAMA</a:t>
            </a:r>
          </a:p>
        </p:txBody>
      </p:sp>
      <p:pic>
        <p:nvPicPr>
          <p:cNvPr id="43" name="Resim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063468">
            <a:off x="6815249" y="1004192"/>
            <a:ext cx="1207318" cy="1080812"/>
          </a:xfrm>
          <a:prstGeom prst="rect">
            <a:avLst/>
          </a:prstGeom>
        </p:spPr>
      </p:pic>
      <p:pic>
        <p:nvPicPr>
          <p:cNvPr id="44" name="Resim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063468">
            <a:off x="10959804" y="148311"/>
            <a:ext cx="1207318" cy="1080812"/>
          </a:xfrm>
          <a:prstGeom prst="rect">
            <a:avLst/>
          </a:prstGeom>
        </p:spPr>
      </p:pic>
    </p:spTree>
    <p:extLst>
      <p:ext uri="{BB962C8B-B14F-4D97-AF65-F5344CB8AC3E}">
        <p14:creationId xmlns:p14="http://schemas.microsoft.com/office/powerpoint/2010/main" val="25459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1000"/>
                                        <p:tgtEl>
                                          <p:spTgt spid="3"/>
                                        </p:tgtEl>
                                      </p:cBhvr>
                                    </p:animEffect>
                                    <p:anim calcmode="lin" valueType="num">
                                      <p:cBhvr>
                                        <p:cTn id="67" dur="1000" fill="hold"/>
                                        <p:tgtEl>
                                          <p:spTgt spid="3"/>
                                        </p:tgtEl>
                                        <p:attrNameLst>
                                          <p:attrName>ppt_x</p:attrName>
                                        </p:attrNameLst>
                                      </p:cBhvr>
                                      <p:tavLst>
                                        <p:tav tm="0">
                                          <p:val>
                                            <p:strVal val="#ppt_x"/>
                                          </p:val>
                                        </p:tav>
                                        <p:tav tm="100000">
                                          <p:val>
                                            <p:strVal val="#ppt_x"/>
                                          </p:val>
                                        </p:tav>
                                      </p:tavLst>
                                    </p:anim>
                                    <p:anim calcmode="lin" valueType="num">
                                      <p:cBhvr>
                                        <p:cTn id="68" dur="1000" fill="hold"/>
                                        <p:tgtEl>
                                          <p:spTgt spid="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36" grpId="0"/>
      <p:bldP spid="24"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984" y="3503369"/>
            <a:ext cx="332005" cy="326077"/>
          </a:xfrm>
          <a:prstGeom prst="rect">
            <a:avLst/>
          </a:prstGeom>
        </p:spPr>
      </p:pic>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1350" y="3503369"/>
            <a:ext cx="332005" cy="326077"/>
          </a:xfrm>
          <a:prstGeom prst="rect">
            <a:avLst/>
          </a:prstGeom>
        </p:spPr>
      </p:pic>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717" y="3503369"/>
            <a:ext cx="332005" cy="326077"/>
          </a:xfrm>
          <a:prstGeom prst="rect">
            <a:avLst/>
          </a:prstGeom>
        </p:spPr>
      </p:pic>
      <p:sp>
        <p:nvSpPr>
          <p:cNvPr id="7" name="Dikdörtgen 6"/>
          <p:cNvSpPr/>
          <p:nvPr/>
        </p:nvSpPr>
        <p:spPr>
          <a:xfrm>
            <a:off x="636350" y="2850417"/>
            <a:ext cx="2529988" cy="523220"/>
          </a:xfrm>
          <a:prstGeom prst="rect">
            <a:avLst/>
          </a:prstGeom>
        </p:spPr>
        <p:txBody>
          <a:bodyPr wrap="none">
            <a:spAutoFit/>
          </a:bodyPr>
          <a:lstStyle/>
          <a:p>
            <a:r>
              <a:rPr lang="tr-TR" sz="1400" b="1" dirty="0" smtClean="0">
                <a:solidFill>
                  <a:schemeClr val="tx2"/>
                </a:solidFill>
              </a:rPr>
              <a:t>7.GÜN BETON NUMUNLERİNİN </a:t>
            </a:r>
          </a:p>
          <a:p>
            <a:r>
              <a:rPr lang="tr-TR" sz="1400" b="1" dirty="0">
                <a:solidFill>
                  <a:schemeClr val="tx2"/>
                </a:solidFill>
              </a:rPr>
              <a:t>3</a:t>
            </a:r>
            <a:r>
              <a:rPr lang="tr-TR" sz="1400" b="1" dirty="0" smtClean="0">
                <a:solidFill>
                  <a:schemeClr val="tx2"/>
                </a:solidFill>
              </a:rPr>
              <a:t> TANESİ ÇIKARILIYOR</a:t>
            </a:r>
            <a:endParaRPr lang="tr-TR" sz="1400" b="1" dirty="0">
              <a:solidFill>
                <a:schemeClr val="tx2"/>
              </a:solidFill>
            </a:endParaRPr>
          </a:p>
        </p:txBody>
      </p:sp>
      <p:sp>
        <p:nvSpPr>
          <p:cNvPr id="8" name="Oval 7"/>
          <p:cNvSpPr/>
          <p:nvPr/>
        </p:nvSpPr>
        <p:spPr>
          <a:xfrm>
            <a:off x="1321350" y="2121764"/>
            <a:ext cx="36576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7</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994" y="1492773"/>
            <a:ext cx="806733" cy="991884"/>
          </a:xfrm>
          <a:prstGeom prst="rect">
            <a:avLst/>
          </a:prstGeom>
        </p:spPr>
      </p:pic>
      <p:cxnSp>
        <p:nvCxnSpPr>
          <p:cNvPr id="13" name="Dirsek Bağlayıcısı 12"/>
          <p:cNvCxnSpPr>
            <a:endCxn id="11" idx="1"/>
          </p:cNvCxnSpPr>
          <p:nvPr/>
        </p:nvCxnSpPr>
        <p:spPr>
          <a:xfrm rot="5400000" flipH="1" flipV="1">
            <a:off x="4361953" y="2583596"/>
            <a:ext cx="1384922" cy="195160"/>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5" name="Dikdörtgen 14"/>
          <p:cNvSpPr/>
          <p:nvPr/>
        </p:nvSpPr>
        <p:spPr>
          <a:xfrm>
            <a:off x="652339" y="4112002"/>
            <a:ext cx="2272093" cy="1938992"/>
          </a:xfrm>
          <a:prstGeom prst="rect">
            <a:avLst/>
          </a:prstGeom>
        </p:spPr>
        <p:txBody>
          <a:bodyPr wrap="square">
            <a:spAutoFit/>
          </a:bodyPr>
          <a:lstStyle/>
          <a:p>
            <a:pPr marL="171450" indent="-171450">
              <a:buFont typeface="Arial" panose="020B0604020202020204" pitchFamily="34" charset="0"/>
              <a:buChar char="•"/>
            </a:pPr>
            <a:r>
              <a:rPr lang="tr-TR" sz="1200" dirty="0"/>
              <a:t>a- RFID Çip </a:t>
            </a:r>
            <a:r>
              <a:rPr lang="tr-TR" sz="1200" dirty="0" smtClean="0"/>
              <a:t>Okuma</a:t>
            </a:r>
          </a:p>
          <a:p>
            <a:pPr marL="171450" indent="-171450">
              <a:buFont typeface="Arial" panose="020B0604020202020204" pitchFamily="34" charset="0"/>
              <a:buChar char="•"/>
            </a:pPr>
            <a:r>
              <a:rPr lang="tr-TR" sz="1200" dirty="0" smtClean="0"/>
              <a:t>Yazılım ile Çip / Numune Doğrulama</a:t>
            </a:r>
          </a:p>
          <a:p>
            <a:pPr marL="171450" indent="-171450">
              <a:buFont typeface="Arial" panose="020B0604020202020204" pitchFamily="34" charset="0"/>
              <a:buChar char="•"/>
            </a:pPr>
            <a:r>
              <a:rPr lang="tr-TR" sz="1200" dirty="0" smtClean="0"/>
              <a:t>Kırım Testi</a:t>
            </a:r>
          </a:p>
          <a:p>
            <a:pPr marL="171450" indent="-171450">
              <a:buFont typeface="Arial" panose="020B0604020202020204" pitchFamily="34" charset="0"/>
              <a:buChar char="•"/>
            </a:pPr>
            <a:r>
              <a:rPr lang="tr-TR" sz="1200" dirty="0" smtClean="0"/>
              <a:t>Test Sonuçlarının Merkezi Yazılıma Gönderilmesi</a:t>
            </a:r>
          </a:p>
          <a:p>
            <a:endParaRPr lang="tr-TR" sz="1200" dirty="0"/>
          </a:p>
          <a:p>
            <a:endParaRPr lang="tr-TR" sz="1200" dirty="0" smtClean="0"/>
          </a:p>
          <a:p>
            <a:endParaRPr lang="tr-TR" sz="1200" dirty="0"/>
          </a:p>
          <a:p>
            <a:endParaRPr lang="tr-TR" sz="1200" dirty="0"/>
          </a:p>
        </p:txBody>
      </p:sp>
      <p:sp>
        <p:nvSpPr>
          <p:cNvPr id="20" name="Dikdörtgen 19"/>
          <p:cNvSpPr/>
          <p:nvPr/>
        </p:nvSpPr>
        <p:spPr>
          <a:xfrm>
            <a:off x="3635436" y="5479484"/>
            <a:ext cx="1317990" cy="338554"/>
          </a:xfrm>
          <a:prstGeom prst="rect">
            <a:avLst/>
          </a:prstGeom>
        </p:spPr>
        <p:txBody>
          <a:bodyPr wrap="none">
            <a:spAutoFit/>
          </a:bodyPr>
          <a:lstStyle/>
          <a:p>
            <a:r>
              <a:rPr lang="tr-TR" sz="1600" b="1" dirty="0">
                <a:solidFill>
                  <a:schemeClr val="tx2"/>
                </a:solidFill>
              </a:rPr>
              <a:t>KIRIM CİHAZI</a:t>
            </a:r>
          </a:p>
        </p:txBody>
      </p:sp>
      <p:sp>
        <p:nvSpPr>
          <p:cNvPr id="25" name="Dikdörtgen 24"/>
          <p:cNvSpPr/>
          <p:nvPr/>
        </p:nvSpPr>
        <p:spPr>
          <a:xfrm>
            <a:off x="6199378" y="2850417"/>
            <a:ext cx="2596315" cy="523220"/>
          </a:xfrm>
          <a:prstGeom prst="rect">
            <a:avLst/>
          </a:prstGeom>
        </p:spPr>
        <p:txBody>
          <a:bodyPr wrap="square">
            <a:spAutoFit/>
          </a:bodyPr>
          <a:lstStyle/>
          <a:p>
            <a:pPr algn="ctr"/>
            <a:r>
              <a:rPr lang="tr-TR" sz="1400" b="1" dirty="0" smtClean="0">
                <a:solidFill>
                  <a:schemeClr val="tx2"/>
                </a:solidFill>
              </a:rPr>
              <a:t>28.GÜN BETON NUMUNLERİNİN </a:t>
            </a:r>
          </a:p>
          <a:p>
            <a:pPr algn="ctr"/>
            <a:r>
              <a:rPr lang="tr-TR" sz="1400" b="1" dirty="0" smtClean="0">
                <a:solidFill>
                  <a:schemeClr val="tx2"/>
                </a:solidFill>
              </a:rPr>
              <a:t>KALAN 6 TANESİ ÇIKARILIYOR.</a:t>
            </a:r>
            <a:endParaRPr lang="tr-TR" sz="1400" b="1" dirty="0">
              <a:solidFill>
                <a:schemeClr val="tx2"/>
              </a:solidFill>
            </a:endParaRPr>
          </a:p>
        </p:txBody>
      </p:sp>
      <p:sp>
        <p:nvSpPr>
          <p:cNvPr id="26" name="Oval 25"/>
          <p:cNvSpPr/>
          <p:nvPr/>
        </p:nvSpPr>
        <p:spPr>
          <a:xfrm>
            <a:off x="7181295" y="2126990"/>
            <a:ext cx="365760" cy="3657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t>8</a:t>
            </a:r>
          </a:p>
        </p:txBody>
      </p:sp>
      <p:pic>
        <p:nvPicPr>
          <p:cNvPr id="29" name="Resim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3126" y="1492773"/>
            <a:ext cx="806733" cy="991884"/>
          </a:xfrm>
          <a:prstGeom prst="rect">
            <a:avLst/>
          </a:prstGeom>
        </p:spPr>
      </p:pic>
      <p:cxnSp>
        <p:nvCxnSpPr>
          <p:cNvPr id="30" name="Dirsek Bağlayıcısı 29"/>
          <p:cNvCxnSpPr>
            <a:endCxn id="29" idx="1"/>
          </p:cNvCxnSpPr>
          <p:nvPr/>
        </p:nvCxnSpPr>
        <p:spPr>
          <a:xfrm rot="5400000" flipH="1" flipV="1">
            <a:off x="10053085" y="2583596"/>
            <a:ext cx="1384922" cy="195160"/>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4" name="Dikdörtgen 33"/>
          <p:cNvSpPr/>
          <p:nvPr/>
        </p:nvSpPr>
        <p:spPr>
          <a:xfrm>
            <a:off x="9597232" y="5463776"/>
            <a:ext cx="1317990" cy="338554"/>
          </a:xfrm>
          <a:prstGeom prst="rect">
            <a:avLst/>
          </a:prstGeom>
        </p:spPr>
        <p:txBody>
          <a:bodyPr wrap="none">
            <a:spAutoFit/>
          </a:bodyPr>
          <a:lstStyle/>
          <a:p>
            <a:r>
              <a:rPr lang="tr-TR" sz="1600" b="1" dirty="0">
                <a:solidFill>
                  <a:schemeClr val="tx2"/>
                </a:solidFill>
              </a:rPr>
              <a:t>KIRIM CİHAZI</a:t>
            </a:r>
          </a:p>
        </p:txBody>
      </p:sp>
      <p:pic>
        <p:nvPicPr>
          <p:cNvPr id="38"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184" y="3503087"/>
            <a:ext cx="332005" cy="326077"/>
          </a:xfrm>
          <a:prstGeom prst="rect">
            <a:avLst/>
          </a:prstGeom>
        </p:spPr>
      </p:pic>
      <p:pic>
        <p:nvPicPr>
          <p:cNvPr id="39"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7014" y="3503088"/>
            <a:ext cx="332005" cy="326077"/>
          </a:xfrm>
          <a:prstGeom prst="rect">
            <a:avLst/>
          </a:prstGeom>
        </p:spPr>
      </p:pic>
      <p:pic>
        <p:nvPicPr>
          <p:cNvPr id="40"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3293" y="3503088"/>
            <a:ext cx="332005" cy="326077"/>
          </a:xfrm>
          <a:prstGeom prst="rect">
            <a:avLst/>
          </a:prstGeom>
        </p:spPr>
      </p:pic>
      <p:pic>
        <p:nvPicPr>
          <p:cNvPr id="41"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1053" y="3503088"/>
            <a:ext cx="332005" cy="326077"/>
          </a:xfrm>
          <a:prstGeom prst="rect">
            <a:avLst/>
          </a:prstGeom>
        </p:spPr>
      </p:pic>
      <p:pic>
        <p:nvPicPr>
          <p:cNvPr id="42"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2715" y="3503088"/>
            <a:ext cx="332005" cy="326077"/>
          </a:xfrm>
          <a:prstGeom prst="rect">
            <a:avLst/>
          </a:prstGeom>
        </p:spPr>
      </p:pic>
      <p:pic>
        <p:nvPicPr>
          <p:cNvPr id="43" name="Resim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5526" y="3503088"/>
            <a:ext cx="332005" cy="326077"/>
          </a:xfrm>
          <a:prstGeom prst="rect">
            <a:avLst/>
          </a:prstGeom>
        </p:spPr>
      </p:pic>
      <p:sp>
        <p:nvSpPr>
          <p:cNvPr id="35" name="Dikdörtgen 14"/>
          <p:cNvSpPr/>
          <p:nvPr/>
        </p:nvSpPr>
        <p:spPr>
          <a:xfrm>
            <a:off x="6370184" y="4112002"/>
            <a:ext cx="2272093" cy="1938992"/>
          </a:xfrm>
          <a:prstGeom prst="rect">
            <a:avLst/>
          </a:prstGeom>
        </p:spPr>
        <p:txBody>
          <a:bodyPr wrap="square">
            <a:spAutoFit/>
          </a:bodyPr>
          <a:lstStyle/>
          <a:p>
            <a:pPr marL="171450" indent="-171450">
              <a:buFont typeface="Arial" panose="020B0604020202020204" pitchFamily="34" charset="0"/>
              <a:buChar char="•"/>
            </a:pPr>
            <a:r>
              <a:rPr lang="tr-TR" sz="1200" dirty="0"/>
              <a:t>a- RFID Çip </a:t>
            </a:r>
            <a:r>
              <a:rPr lang="tr-TR" sz="1200" dirty="0" smtClean="0"/>
              <a:t>Okuma</a:t>
            </a:r>
          </a:p>
          <a:p>
            <a:pPr marL="171450" indent="-171450">
              <a:buFont typeface="Arial" panose="020B0604020202020204" pitchFamily="34" charset="0"/>
              <a:buChar char="•"/>
            </a:pPr>
            <a:r>
              <a:rPr lang="tr-TR" sz="1200" dirty="0" smtClean="0"/>
              <a:t>Yazılım ile Çip / Numune Doğrulama</a:t>
            </a:r>
          </a:p>
          <a:p>
            <a:pPr marL="171450" indent="-171450">
              <a:buFont typeface="Arial" panose="020B0604020202020204" pitchFamily="34" charset="0"/>
              <a:buChar char="•"/>
            </a:pPr>
            <a:r>
              <a:rPr lang="tr-TR" sz="1200" dirty="0" smtClean="0"/>
              <a:t>Kırım Testi</a:t>
            </a:r>
          </a:p>
          <a:p>
            <a:pPr marL="171450" indent="-171450">
              <a:buFont typeface="Arial" panose="020B0604020202020204" pitchFamily="34" charset="0"/>
              <a:buChar char="•"/>
            </a:pPr>
            <a:r>
              <a:rPr lang="tr-TR" sz="1200" dirty="0" smtClean="0"/>
              <a:t>Test Sonuçlarının Merkezi Yazılıma Gönderilmesi</a:t>
            </a:r>
          </a:p>
          <a:p>
            <a:endParaRPr lang="tr-TR" sz="1200" dirty="0"/>
          </a:p>
          <a:p>
            <a:endParaRPr lang="tr-TR" sz="1200" dirty="0" smtClean="0"/>
          </a:p>
          <a:p>
            <a:endParaRPr lang="tr-TR" sz="1200" dirty="0"/>
          </a:p>
          <a:p>
            <a:endParaRPr lang="tr-TR" sz="1200" dirty="0"/>
          </a:p>
        </p:txBody>
      </p:sp>
      <p:pic>
        <p:nvPicPr>
          <p:cNvPr id="31" name="Resim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5374" y="3216910"/>
            <a:ext cx="1668944" cy="1787908"/>
          </a:xfrm>
          <a:prstGeom prst="rect">
            <a:avLst/>
          </a:prstGeom>
        </p:spPr>
      </p:pic>
      <p:pic>
        <p:nvPicPr>
          <p:cNvPr id="32" name="Resim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9038" y="3216910"/>
            <a:ext cx="1668944" cy="1787908"/>
          </a:xfrm>
          <a:prstGeom prst="rect">
            <a:avLst/>
          </a:prstGeom>
        </p:spPr>
      </p:pic>
      <p:sp>
        <p:nvSpPr>
          <p:cNvPr id="33" name="Unvan 1"/>
          <p:cNvSpPr>
            <a:spLocks noGrp="1"/>
          </p:cNvSpPr>
          <p:nvPr>
            <p:ph type="ctrTitle"/>
          </p:nvPr>
        </p:nvSpPr>
        <p:spPr>
          <a:xfrm>
            <a:off x="3459444" y="755878"/>
            <a:ext cx="3638550" cy="485775"/>
          </a:xfrm>
        </p:spPr>
        <p:txBody>
          <a:bodyPr/>
          <a:lstStyle/>
          <a:p>
            <a:r>
              <a:rPr lang="tr-TR" sz="2000" dirty="0">
                <a:latin typeface="+mn-lt"/>
              </a:rPr>
              <a:t>BETON KIRIM TESTİ</a:t>
            </a:r>
          </a:p>
        </p:txBody>
      </p:sp>
      <p:pic>
        <p:nvPicPr>
          <p:cNvPr id="36" name="Picture 3" descr="C:\Documents and Settings\User\Desktop\csb_logo_degrad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49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9006" y="1075462"/>
            <a:ext cx="8791786" cy="4944082"/>
          </a:xfrm>
        </p:spPr>
        <p:txBody>
          <a:bodyPr>
            <a:normAutofit lnSpcReduction="10000"/>
          </a:bodyPr>
          <a:lstStyle/>
          <a:p>
            <a:pPr marL="0" indent="0" algn="ctr">
              <a:buNone/>
            </a:pPr>
            <a:endParaRPr lang="tr-TR" sz="3600" dirty="0" smtClean="0">
              <a:solidFill>
                <a:srgbClr val="FF0000"/>
              </a:solidFill>
            </a:endParaRPr>
          </a:p>
          <a:p>
            <a:pPr marL="0" indent="0" algn="ctr">
              <a:buNone/>
            </a:pPr>
            <a:r>
              <a:rPr lang="tr-TR" sz="2600" dirty="0" smtClean="0">
                <a:solidFill>
                  <a:schemeClr val="tx1"/>
                </a:solidFill>
              </a:rPr>
              <a:t>LABORATUVAR </a:t>
            </a:r>
            <a:r>
              <a:rPr lang="tr-TR" sz="2600" dirty="0">
                <a:solidFill>
                  <a:schemeClr val="tx1"/>
                </a:solidFill>
              </a:rPr>
              <a:t>DENETİMLERİ VE KOMİSYON </a:t>
            </a:r>
            <a:r>
              <a:rPr lang="tr-TR" sz="2600" dirty="0" smtClean="0">
                <a:solidFill>
                  <a:schemeClr val="tx1"/>
                </a:solidFill>
              </a:rPr>
              <a:t>KARARLARI</a:t>
            </a:r>
          </a:p>
          <a:p>
            <a:pPr marL="0" indent="0" algn="ctr">
              <a:buNone/>
            </a:pPr>
            <a:endParaRPr lang="tr-TR" sz="3600" dirty="0" smtClean="0">
              <a:solidFill>
                <a:schemeClr val="tx1"/>
              </a:solidFill>
            </a:endParaRPr>
          </a:p>
          <a:p>
            <a:pPr marL="0" indent="0" algn="ctr">
              <a:buNone/>
            </a:pPr>
            <a:r>
              <a:rPr lang="tr-TR" sz="2400" dirty="0" smtClean="0">
                <a:solidFill>
                  <a:schemeClr val="tx1"/>
                </a:solidFill>
              </a:rPr>
              <a:t>TEŞEKKÜR EDERİM</a:t>
            </a:r>
          </a:p>
          <a:p>
            <a:pPr marL="0" indent="0" algn="ctr">
              <a:buNone/>
            </a:pPr>
            <a:endParaRPr lang="tr-TR" sz="1900" b="1" u="sng" dirty="0">
              <a:cs typeface="Arial" pitchFamily="34" charset="0"/>
            </a:endParaRPr>
          </a:p>
          <a:p>
            <a:pPr marL="0" indent="0" algn="ctr">
              <a:buNone/>
            </a:pPr>
            <a:endParaRPr lang="tr-TR" sz="1900" b="1" u="sng" dirty="0" smtClean="0">
              <a:cs typeface="Arial" pitchFamily="34" charset="0"/>
            </a:endParaRPr>
          </a:p>
          <a:p>
            <a:pPr marL="0" indent="0" algn="ctr">
              <a:buNone/>
            </a:pPr>
            <a:endParaRPr lang="tr-TR" sz="1900" b="1" u="sng" dirty="0">
              <a:cs typeface="Arial" pitchFamily="34" charset="0"/>
            </a:endParaRPr>
          </a:p>
          <a:p>
            <a:pPr marL="0" indent="0" algn="ctr">
              <a:buNone/>
            </a:pPr>
            <a:endParaRPr lang="tr-TR" sz="1900" b="1" u="sng" dirty="0" smtClean="0">
              <a:cs typeface="Arial" pitchFamily="34" charset="0"/>
            </a:endParaRPr>
          </a:p>
          <a:p>
            <a:pPr marL="0" indent="0" algn="ctr">
              <a:buNone/>
            </a:pPr>
            <a:endParaRPr lang="tr-TR" sz="1900" b="1" u="sng" dirty="0" smtClean="0">
              <a:cs typeface="Arial" pitchFamily="34" charset="0"/>
            </a:endParaRPr>
          </a:p>
          <a:p>
            <a:pPr marL="0" indent="0" algn="ctr">
              <a:spcBef>
                <a:spcPts val="0"/>
              </a:spcBef>
              <a:buNone/>
            </a:pPr>
            <a:r>
              <a:rPr lang="tr-TR" sz="1700" b="1" u="sng" dirty="0" smtClean="0">
                <a:solidFill>
                  <a:schemeClr val="tx1"/>
                </a:solidFill>
                <a:cs typeface="Arial" pitchFamily="34" charset="0"/>
              </a:rPr>
              <a:t>Hazırlayan</a:t>
            </a:r>
            <a:endParaRPr lang="tr-TR" sz="1700" dirty="0" smtClean="0">
              <a:solidFill>
                <a:schemeClr val="tx1"/>
              </a:solidFill>
            </a:endParaRPr>
          </a:p>
          <a:p>
            <a:pPr marL="0" indent="0" algn="ctr">
              <a:spcBef>
                <a:spcPts val="0"/>
              </a:spcBef>
              <a:buNone/>
            </a:pPr>
            <a:r>
              <a:rPr lang="tr-TR" sz="1700" dirty="0" smtClean="0">
                <a:solidFill>
                  <a:schemeClr val="tx1"/>
                </a:solidFill>
              </a:rPr>
              <a:t>İrşade AYDOĞDU GÜRBÜZ </a:t>
            </a:r>
          </a:p>
          <a:p>
            <a:pPr marL="0" indent="0" algn="ctr">
              <a:spcBef>
                <a:spcPts val="0"/>
              </a:spcBef>
              <a:buNone/>
            </a:pPr>
            <a:r>
              <a:rPr lang="tr-TR" sz="1700" dirty="0" err="1" smtClean="0">
                <a:solidFill>
                  <a:schemeClr val="tx1"/>
                </a:solidFill>
              </a:rPr>
              <a:t>Lab</a:t>
            </a:r>
            <a:r>
              <a:rPr lang="tr-TR" sz="1700" dirty="0" smtClean="0">
                <a:solidFill>
                  <a:schemeClr val="tx1"/>
                </a:solidFill>
              </a:rPr>
              <a:t>. Bel. ve Den. Şb. </a:t>
            </a:r>
            <a:r>
              <a:rPr lang="tr-TR" sz="1700" dirty="0" err="1" smtClean="0">
                <a:solidFill>
                  <a:schemeClr val="tx1"/>
                </a:solidFill>
              </a:rPr>
              <a:t>Müd.V</a:t>
            </a:r>
            <a:r>
              <a:rPr lang="tr-TR" sz="1700" dirty="0" smtClean="0">
                <a:solidFill>
                  <a:schemeClr val="tx1"/>
                </a:solidFill>
              </a:rPr>
              <a:t>. </a:t>
            </a:r>
            <a:endParaRPr lang="tr-TR" sz="1700" dirty="0">
              <a:solidFill>
                <a:schemeClr val="tx1"/>
              </a:solidFill>
            </a:endParaRPr>
          </a:p>
        </p:txBody>
      </p:sp>
      <p:pic>
        <p:nvPicPr>
          <p:cNvPr id="4" name="Picture 3" descr="C:\Documents and Settings\User\Desktop\csb_logo_deg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çerik Yer Tutucusu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736" y="3438412"/>
            <a:ext cx="4124325" cy="1042795"/>
          </a:xfrm>
          <a:prstGeom prst="rect">
            <a:avLst/>
          </a:prstGeom>
        </p:spPr>
      </p:pic>
    </p:spTree>
    <p:extLst>
      <p:ext uri="{BB962C8B-B14F-4D97-AF65-F5344CB8AC3E}">
        <p14:creationId xmlns:p14="http://schemas.microsoft.com/office/powerpoint/2010/main" val="3763781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808514" y="1357313"/>
            <a:ext cx="3500846" cy="566057"/>
          </a:xfrm>
        </p:spPr>
        <p:txBody>
          <a:bodyPr>
            <a:normAutofit/>
          </a:bodyPr>
          <a:lstStyle/>
          <a:p>
            <a:r>
              <a:rPr lang="tr-TR" sz="2400" b="1" dirty="0" smtClean="0">
                <a:solidFill>
                  <a:schemeClr val="accent1">
                    <a:lumMod val="50000"/>
                  </a:schemeClr>
                </a:solidFill>
              </a:rPr>
              <a:t>NEDEN BETON?</a:t>
            </a:r>
            <a:endParaRPr lang="en-US" sz="2400" b="1" dirty="0">
              <a:solidFill>
                <a:schemeClr val="accent1">
                  <a:lumMod val="50000"/>
                </a:schemeClr>
              </a:solidFill>
            </a:endParaRPr>
          </a:p>
        </p:txBody>
      </p:sp>
      <p:sp>
        <p:nvSpPr>
          <p:cNvPr id="3" name="İçerik Yer Tutucusu 2"/>
          <p:cNvSpPr>
            <a:spLocks noGrp="1"/>
          </p:cNvSpPr>
          <p:nvPr>
            <p:ph idx="1"/>
          </p:nvPr>
        </p:nvSpPr>
        <p:spPr>
          <a:xfrm>
            <a:off x="393928" y="3830039"/>
            <a:ext cx="6072186" cy="1999434"/>
          </a:xfrm>
        </p:spPr>
        <p:txBody>
          <a:bodyPr>
            <a:normAutofit/>
          </a:bodyPr>
          <a:lstStyle/>
          <a:p>
            <a:pPr marL="0" indent="0" algn="just">
              <a:buNone/>
            </a:pPr>
            <a:r>
              <a:rPr lang="tr-TR" spc="45" dirty="0" smtClean="0">
                <a:latin typeface="Arial"/>
                <a:cs typeface="Arial"/>
              </a:rPr>
              <a:t>Beton; e</a:t>
            </a:r>
            <a:r>
              <a:rPr lang="en-US" spc="45" dirty="0" err="1" smtClean="0">
                <a:latin typeface="Arial"/>
                <a:cs typeface="Arial"/>
              </a:rPr>
              <a:t>konomik</a:t>
            </a:r>
            <a:r>
              <a:rPr lang="en-US" spc="45" dirty="0" smtClean="0">
                <a:latin typeface="Arial"/>
                <a:cs typeface="Arial"/>
              </a:rPr>
              <a:t> </a:t>
            </a:r>
            <a:r>
              <a:rPr lang="en-US" spc="45" dirty="0">
                <a:latin typeface="Arial"/>
                <a:cs typeface="Arial"/>
              </a:rPr>
              <a:t>olması, </a:t>
            </a:r>
            <a:r>
              <a:rPr lang="en-US" spc="5" dirty="0" err="1" smtClean="0">
                <a:latin typeface="Arial"/>
                <a:cs typeface="Arial"/>
              </a:rPr>
              <a:t>bileşenlerinin</a:t>
            </a:r>
            <a:r>
              <a:rPr lang="en-US" spc="5" dirty="0" smtClean="0">
                <a:latin typeface="Arial"/>
                <a:cs typeface="Arial"/>
              </a:rPr>
              <a:t> </a:t>
            </a:r>
            <a:r>
              <a:rPr lang="en-US" spc="5" dirty="0">
                <a:latin typeface="Arial"/>
                <a:cs typeface="Arial"/>
              </a:rPr>
              <a:t>doğada </a:t>
            </a:r>
            <a:r>
              <a:rPr lang="en-US" dirty="0">
                <a:latin typeface="Arial"/>
                <a:cs typeface="Arial"/>
              </a:rPr>
              <a:t>bol </a:t>
            </a:r>
            <a:r>
              <a:rPr lang="en-US" spc="5" dirty="0" err="1">
                <a:latin typeface="Arial"/>
                <a:cs typeface="Arial"/>
              </a:rPr>
              <a:t>miktarda</a:t>
            </a:r>
            <a:r>
              <a:rPr lang="en-US" spc="5" dirty="0">
                <a:latin typeface="Arial"/>
                <a:cs typeface="Arial"/>
              </a:rPr>
              <a:t> </a:t>
            </a:r>
            <a:r>
              <a:rPr lang="en-US" dirty="0" err="1" smtClean="0">
                <a:latin typeface="Arial"/>
                <a:cs typeface="Arial"/>
              </a:rPr>
              <a:t>bulun</a:t>
            </a:r>
            <a:r>
              <a:rPr lang="tr-TR" dirty="0" err="1" smtClean="0">
                <a:latin typeface="Arial"/>
                <a:cs typeface="Arial"/>
              </a:rPr>
              <a:t>ması</a:t>
            </a:r>
            <a:r>
              <a:rPr lang="en-US" dirty="0" smtClean="0">
                <a:latin typeface="Arial"/>
                <a:cs typeface="Arial"/>
              </a:rPr>
              <a:t>, </a:t>
            </a:r>
            <a:r>
              <a:rPr lang="en-US" spc="5" dirty="0" err="1">
                <a:latin typeface="Arial"/>
                <a:cs typeface="Arial"/>
              </a:rPr>
              <a:t>yüksek</a:t>
            </a:r>
            <a:r>
              <a:rPr lang="en-US" spc="5" dirty="0">
                <a:latin typeface="Arial"/>
                <a:cs typeface="Arial"/>
              </a:rPr>
              <a:t> </a:t>
            </a:r>
            <a:r>
              <a:rPr lang="en-US" spc="5" dirty="0" err="1">
                <a:latin typeface="Arial"/>
                <a:cs typeface="Arial"/>
              </a:rPr>
              <a:t>dayanımı</a:t>
            </a:r>
            <a:r>
              <a:rPr lang="en-US" spc="5" dirty="0">
                <a:latin typeface="Arial"/>
                <a:cs typeface="Arial"/>
              </a:rPr>
              <a:t> </a:t>
            </a:r>
            <a:r>
              <a:rPr lang="en-US" dirty="0" err="1">
                <a:latin typeface="Arial"/>
                <a:cs typeface="Arial"/>
              </a:rPr>
              <a:t>ve</a:t>
            </a:r>
            <a:r>
              <a:rPr lang="en-US" dirty="0">
                <a:latin typeface="Arial"/>
                <a:cs typeface="Arial"/>
              </a:rPr>
              <a:t> </a:t>
            </a:r>
            <a:r>
              <a:rPr lang="en-US" spc="5" dirty="0" err="1" smtClean="0">
                <a:latin typeface="Arial"/>
                <a:cs typeface="Arial"/>
              </a:rPr>
              <a:t>maliyetinin</a:t>
            </a:r>
            <a:r>
              <a:rPr lang="en-US" spc="5" dirty="0" smtClean="0">
                <a:latin typeface="Arial"/>
                <a:cs typeface="Arial"/>
              </a:rPr>
              <a:t> </a:t>
            </a:r>
            <a:r>
              <a:rPr lang="en-US" spc="285" dirty="0" smtClean="0">
                <a:latin typeface="Arial"/>
                <a:cs typeface="Arial"/>
              </a:rPr>
              <a:t> </a:t>
            </a:r>
            <a:r>
              <a:rPr lang="en-US" dirty="0">
                <a:latin typeface="Arial"/>
                <a:cs typeface="Arial"/>
              </a:rPr>
              <a:t>düşük olması, işlenebilirliği, </a:t>
            </a:r>
            <a:r>
              <a:rPr lang="en-US" spc="-5" dirty="0">
                <a:latin typeface="Arial"/>
                <a:cs typeface="Arial"/>
              </a:rPr>
              <a:t>yangına </a:t>
            </a:r>
            <a:r>
              <a:rPr lang="en-US" dirty="0" err="1">
                <a:latin typeface="Arial"/>
                <a:cs typeface="Arial"/>
              </a:rPr>
              <a:t>karşı</a:t>
            </a:r>
            <a:r>
              <a:rPr lang="en-US" dirty="0">
                <a:latin typeface="Arial"/>
                <a:cs typeface="Arial"/>
              </a:rPr>
              <a:t> </a:t>
            </a:r>
            <a:r>
              <a:rPr lang="en-US" dirty="0" err="1" smtClean="0">
                <a:latin typeface="Arial"/>
                <a:cs typeface="Arial"/>
              </a:rPr>
              <a:t>direnci</a:t>
            </a:r>
            <a:r>
              <a:rPr lang="en-US" dirty="0" smtClean="0">
                <a:latin typeface="Arial"/>
                <a:cs typeface="Arial"/>
              </a:rPr>
              <a:t>,</a:t>
            </a:r>
            <a:r>
              <a:rPr lang="tr-TR" dirty="0" smtClean="0">
                <a:latin typeface="Arial"/>
                <a:cs typeface="Arial"/>
              </a:rPr>
              <a:t> gevrek olması,</a:t>
            </a:r>
            <a:r>
              <a:rPr lang="en-US" dirty="0" smtClean="0">
                <a:latin typeface="Arial"/>
                <a:cs typeface="Arial"/>
              </a:rPr>
              <a:t> </a:t>
            </a:r>
            <a:r>
              <a:rPr lang="en-US" dirty="0">
                <a:latin typeface="Arial"/>
                <a:cs typeface="Arial"/>
              </a:rPr>
              <a:t>üretiminde az </a:t>
            </a:r>
            <a:r>
              <a:rPr lang="en-US" dirty="0" err="1">
                <a:latin typeface="Arial"/>
                <a:cs typeface="Arial"/>
              </a:rPr>
              <a:t>enerji</a:t>
            </a:r>
            <a:r>
              <a:rPr lang="en-US" dirty="0">
                <a:latin typeface="Arial"/>
                <a:cs typeface="Arial"/>
              </a:rPr>
              <a:t> </a:t>
            </a:r>
            <a:r>
              <a:rPr lang="en-US" dirty="0" err="1" smtClean="0">
                <a:latin typeface="Arial"/>
                <a:cs typeface="Arial"/>
              </a:rPr>
              <a:t>gereksinimi</a:t>
            </a:r>
            <a:r>
              <a:rPr lang="en-US" dirty="0" smtClean="0">
                <a:latin typeface="Arial"/>
                <a:cs typeface="Arial"/>
              </a:rPr>
              <a:t>, </a:t>
            </a:r>
            <a:r>
              <a:rPr lang="en-US" spc="-5" dirty="0" err="1">
                <a:latin typeface="Arial"/>
                <a:cs typeface="Arial"/>
              </a:rPr>
              <a:t>çevre</a:t>
            </a:r>
            <a:r>
              <a:rPr lang="en-US" spc="-5" dirty="0">
                <a:latin typeface="Arial"/>
                <a:cs typeface="Arial"/>
              </a:rPr>
              <a:t>  </a:t>
            </a:r>
            <a:r>
              <a:rPr lang="en-US" spc="-5" dirty="0" err="1" smtClean="0">
                <a:latin typeface="Arial"/>
                <a:cs typeface="Arial"/>
              </a:rPr>
              <a:t>dostu</a:t>
            </a:r>
            <a:r>
              <a:rPr lang="tr-TR" spc="-5" dirty="0">
                <a:latin typeface="Arial"/>
                <a:cs typeface="Arial"/>
              </a:rPr>
              <a:t> </a:t>
            </a:r>
            <a:r>
              <a:rPr lang="tr-TR" spc="-5" dirty="0" smtClean="0">
                <a:latin typeface="Arial"/>
                <a:cs typeface="Arial"/>
              </a:rPr>
              <a:t>oluşu </a:t>
            </a:r>
            <a:r>
              <a:rPr lang="en-US" dirty="0" err="1" smtClean="0">
                <a:latin typeface="Arial"/>
                <a:cs typeface="Arial"/>
              </a:rPr>
              <a:t>ve</a:t>
            </a:r>
            <a:r>
              <a:rPr lang="en-US" dirty="0" smtClean="0">
                <a:latin typeface="Arial"/>
                <a:cs typeface="Arial"/>
              </a:rPr>
              <a:t> </a:t>
            </a:r>
            <a:r>
              <a:rPr lang="en-US" dirty="0">
                <a:latin typeface="Arial"/>
                <a:cs typeface="Arial"/>
              </a:rPr>
              <a:t>daha </a:t>
            </a:r>
            <a:r>
              <a:rPr lang="en-US" spc="-5" dirty="0">
                <a:latin typeface="Arial"/>
                <a:cs typeface="Arial"/>
              </a:rPr>
              <a:t>birçok </a:t>
            </a:r>
            <a:r>
              <a:rPr lang="en-US" dirty="0">
                <a:latin typeface="Arial"/>
                <a:cs typeface="Arial"/>
              </a:rPr>
              <a:t>özelliği </a:t>
            </a:r>
            <a:r>
              <a:rPr lang="en-US" spc="-5" dirty="0" err="1">
                <a:latin typeface="Arial"/>
                <a:cs typeface="Arial"/>
              </a:rPr>
              <a:t>ile</a:t>
            </a:r>
            <a:r>
              <a:rPr lang="en-US" spc="-5" dirty="0">
                <a:latin typeface="Arial"/>
                <a:cs typeface="Arial"/>
              </a:rPr>
              <a:t>  </a:t>
            </a:r>
            <a:r>
              <a:rPr lang="tr-TR" spc="-5" dirty="0" smtClean="0">
                <a:latin typeface="Arial"/>
                <a:cs typeface="Arial"/>
              </a:rPr>
              <a:t>mühendislik açısından henüz </a:t>
            </a:r>
            <a:r>
              <a:rPr lang="en-US" dirty="0" err="1" smtClean="0">
                <a:latin typeface="Arial"/>
                <a:cs typeface="Arial"/>
              </a:rPr>
              <a:t>alternatif</a:t>
            </a:r>
            <a:r>
              <a:rPr lang="tr-TR" dirty="0">
                <a:latin typeface="Arial"/>
                <a:cs typeface="Arial"/>
              </a:rPr>
              <a:t>i</a:t>
            </a:r>
            <a:r>
              <a:rPr lang="tr-TR" dirty="0" smtClean="0">
                <a:latin typeface="Arial"/>
                <a:cs typeface="Arial"/>
              </a:rPr>
              <a:t> olmayan</a:t>
            </a:r>
            <a:r>
              <a:rPr lang="en-US" dirty="0" smtClean="0">
                <a:latin typeface="Arial"/>
                <a:cs typeface="Arial"/>
              </a:rPr>
              <a:t> </a:t>
            </a:r>
            <a:r>
              <a:rPr lang="en-US" spc="-5" dirty="0">
                <a:latin typeface="Arial"/>
                <a:cs typeface="Arial"/>
              </a:rPr>
              <a:t>bir yapı </a:t>
            </a:r>
            <a:r>
              <a:rPr lang="tr-TR" spc="-5" dirty="0" smtClean="0">
                <a:latin typeface="Arial"/>
                <a:cs typeface="Arial"/>
              </a:rPr>
              <a:t>malzemesidir.</a:t>
            </a:r>
            <a:endParaRPr lang="en-US" dirty="0"/>
          </a:p>
        </p:txBody>
      </p:sp>
      <p:pic>
        <p:nvPicPr>
          <p:cNvPr id="4"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355" y="2342327"/>
            <a:ext cx="2653807" cy="2752187"/>
          </a:xfrm>
          <a:prstGeom prst="rect">
            <a:avLst/>
          </a:prstGeom>
          <a:effectLst>
            <a:innerShdw blurRad="63500" dist="50800" dir="2700000">
              <a:prstClr val="black">
                <a:alpha val="50000"/>
              </a:prstClr>
            </a:innerShdw>
          </a:effectLst>
        </p:spPr>
      </p:pic>
      <p:sp>
        <p:nvSpPr>
          <p:cNvPr id="6" name="Metin kutusu 5"/>
          <p:cNvSpPr txBox="1"/>
          <p:nvPr/>
        </p:nvSpPr>
        <p:spPr>
          <a:xfrm>
            <a:off x="393928" y="2342327"/>
            <a:ext cx="6531427" cy="1477328"/>
          </a:xfrm>
          <a:prstGeom prst="rect">
            <a:avLst/>
          </a:prstGeom>
          <a:noFill/>
        </p:spPr>
        <p:txBody>
          <a:bodyPr wrap="square" rtlCol="0">
            <a:spAutoFit/>
          </a:bodyPr>
          <a:lstStyle/>
          <a:p>
            <a:r>
              <a:rPr lang="en-US" spc="45" dirty="0" err="1">
                <a:latin typeface="Arial"/>
                <a:cs typeface="Arial"/>
              </a:rPr>
              <a:t>Beton</a:t>
            </a:r>
            <a:r>
              <a:rPr lang="en-US" spc="45" dirty="0">
                <a:latin typeface="Arial"/>
                <a:cs typeface="Arial"/>
              </a:rPr>
              <a:t>;</a:t>
            </a:r>
            <a:r>
              <a:rPr lang="tr-TR" spc="45" dirty="0">
                <a:latin typeface="Arial"/>
                <a:cs typeface="Arial"/>
              </a:rPr>
              <a:t> </a:t>
            </a:r>
            <a:r>
              <a:rPr lang="en-US" spc="45" dirty="0" err="1">
                <a:latin typeface="Arial"/>
                <a:cs typeface="Arial"/>
              </a:rPr>
              <a:t>dünyada</a:t>
            </a:r>
            <a:r>
              <a:rPr lang="en-US" spc="45" dirty="0">
                <a:latin typeface="Arial"/>
                <a:cs typeface="Arial"/>
              </a:rPr>
              <a:t> </a:t>
            </a:r>
            <a:r>
              <a:rPr lang="en-US" spc="45" dirty="0" err="1">
                <a:latin typeface="Arial"/>
                <a:cs typeface="Arial"/>
              </a:rPr>
              <a:t>sudan</a:t>
            </a:r>
            <a:r>
              <a:rPr lang="en-US" spc="45" dirty="0">
                <a:latin typeface="Arial"/>
                <a:cs typeface="Arial"/>
              </a:rPr>
              <a:t> </a:t>
            </a:r>
            <a:r>
              <a:rPr lang="en-US" spc="45" dirty="0" err="1">
                <a:latin typeface="Arial"/>
                <a:cs typeface="Arial"/>
              </a:rPr>
              <a:t>sonra</a:t>
            </a:r>
            <a:r>
              <a:rPr lang="en-US" spc="45" dirty="0">
                <a:latin typeface="Arial"/>
                <a:cs typeface="Arial"/>
              </a:rPr>
              <a:t> </a:t>
            </a:r>
            <a:r>
              <a:rPr lang="en-US" spc="30" dirty="0">
                <a:latin typeface="Arial"/>
                <a:cs typeface="Arial"/>
              </a:rPr>
              <a:t>en </a:t>
            </a:r>
            <a:r>
              <a:rPr lang="en-US" spc="35" dirty="0" err="1">
                <a:latin typeface="Arial"/>
                <a:cs typeface="Arial"/>
              </a:rPr>
              <a:t>çok</a:t>
            </a:r>
            <a:r>
              <a:rPr lang="en-US" spc="35" dirty="0">
                <a:latin typeface="Arial"/>
                <a:cs typeface="Arial"/>
              </a:rPr>
              <a:t> </a:t>
            </a:r>
            <a:r>
              <a:rPr lang="en-US" spc="45" dirty="0" err="1">
                <a:latin typeface="Arial"/>
                <a:cs typeface="Arial"/>
              </a:rPr>
              <a:t>kullanılan</a:t>
            </a:r>
            <a:r>
              <a:rPr lang="en-US" spc="45" dirty="0">
                <a:latin typeface="Arial"/>
                <a:cs typeface="Arial"/>
              </a:rPr>
              <a:t> </a:t>
            </a:r>
            <a:r>
              <a:rPr lang="en-US" spc="45" dirty="0" err="1" smtClean="0">
                <a:latin typeface="Arial"/>
                <a:cs typeface="Arial"/>
              </a:rPr>
              <a:t>malzeme</a:t>
            </a:r>
            <a:r>
              <a:rPr lang="tr-TR" spc="45" dirty="0" err="1" smtClean="0">
                <a:latin typeface="Arial"/>
                <a:cs typeface="Arial"/>
              </a:rPr>
              <a:t>dir</a:t>
            </a:r>
            <a:r>
              <a:rPr lang="tr-TR" spc="45" dirty="0" smtClean="0">
                <a:latin typeface="Arial"/>
                <a:cs typeface="Arial"/>
              </a:rPr>
              <a:t>.</a:t>
            </a:r>
          </a:p>
          <a:p>
            <a:r>
              <a:rPr lang="tr-TR" spc="45" dirty="0" smtClean="0">
                <a:latin typeface="Arial"/>
                <a:cs typeface="Arial"/>
              </a:rPr>
              <a:t>Ülkemizde kişi başına 1.25 m3 düzeyinde beton düşmekte olup, Türkiye beton üretiminde son beş yıldır </a:t>
            </a:r>
            <a:r>
              <a:rPr lang="tr-TR" b="1" u="sng" spc="45" dirty="0" smtClean="0">
                <a:latin typeface="Arial"/>
                <a:cs typeface="Arial"/>
              </a:rPr>
              <a:t>Avrupa birincisidir. Dünyada ise üçüncü sırada yer almaktadır.</a:t>
            </a:r>
            <a:r>
              <a:rPr lang="en-US" b="1" u="sng" spc="45" dirty="0" smtClean="0">
                <a:latin typeface="Arial"/>
                <a:cs typeface="Arial"/>
              </a:rPr>
              <a:t> </a:t>
            </a:r>
            <a:endParaRPr lang="tr-TR" b="1" u="sng" spc="45" dirty="0">
              <a:latin typeface="Arial"/>
              <a:cs typeface="Arial"/>
            </a:endParaRPr>
          </a:p>
          <a:p>
            <a:endParaRPr lang="en-US" dirty="0"/>
          </a:p>
        </p:txBody>
      </p:sp>
      <p:pic>
        <p:nvPicPr>
          <p:cNvPr id="7" name="İçerik Yer Tutucusu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90108">
            <a:off x="9611400" y="4795294"/>
            <a:ext cx="2548362" cy="1311616"/>
          </a:xfrm>
          <a:prstGeom prst="rect">
            <a:avLst/>
          </a:prstGeom>
        </p:spPr>
      </p:pic>
    </p:spTree>
    <p:extLst>
      <p:ext uri="{BB962C8B-B14F-4D97-AF65-F5344CB8AC3E}">
        <p14:creationId xmlns:p14="http://schemas.microsoft.com/office/powerpoint/2010/main" val="1778223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35429" y="2766480"/>
            <a:ext cx="2360022" cy="17543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p:cNvSpPr txBox="1"/>
          <p:nvPr/>
        </p:nvSpPr>
        <p:spPr>
          <a:xfrm>
            <a:off x="596537" y="2153583"/>
            <a:ext cx="2037806" cy="369332"/>
          </a:xfrm>
          <a:prstGeom prst="rect">
            <a:avLst/>
          </a:prstGeom>
          <a:solidFill>
            <a:srgbClr val="FFC000"/>
          </a:solidFill>
        </p:spPr>
        <p:txBody>
          <a:bodyPr wrap="square" rtlCol="0">
            <a:spAutoFit/>
          </a:bodyPr>
          <a:lstStyle/>
          <a:p>
            <a:pPr algn="ctr"/>
            <a:r>
              <a:rPr lang="tr-TR" dirty="0" smtClean="0"/>
              <a:t>YAŞ SİSTEM</a:t>
            </a:r>
            <a:endParaRPr lang="en-US" dirty="0"/>
          </a:p>
        </p:txBody>
      </p:sp>
      <p:pic>
        <p:nvPicPr>
          <p:cNvPr id="4"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4210" t="254" r="2293" b="829"/>
          <a:stretch/>
        </p:blipFill>
        <p:spPr>
          <a:xfrm>
            <a:off x="2969845" y="1605836"/>
            <a:ext cx="5285880" cy="4625145"/>
          </a:xfrm>
          <a:prstGeom prst="rect">
            <a:avLst/>
          </a:prstGeom>
        </p:spPr>
      </p:pic>
      <p:sp>
        <p:nvSpPr>
          <p:cNvPr id="7" name="Dikdörtgen 6"/>
          <p:cNvSpPr/>
          <p:nvPr/>
        </p:nvSpPr>
        <p:spPr>
          <a:xfrm>
            <a:off x="8255725" y="2302861"/>
            <a:ext cx="3670663" cy="3416320"/>
          </a:xfrm>
          <a:prstGeom prst="rect">
            <a:avLst/>
          </a:prstGeom>
          <a:solidFill>
            <a:schemeClr val="accent4">
              <a:lumMod val="60000"/>
              <a:lumOff val="40000"/>
            </a:schemeClr>
          </a:solidFill>
        </p:spPr>
        <p:txBody>
          <a:bodyPr wrap="square">
            <a:spAutoFit/>
          </a:bodyPr>
          <a:lstStyle/>
          <a:p>
            <a:r>
              <a:rPr lang="en-US" dirty="0"/>
              <a:t>Kuru karışımlı </a:t>
            </a:r>
            <a:r>
              <a:rPr lang="en-US" dirty="0" err="1"/>
              <a:t>hazır</a:t>
            </a:r>
            <a:r>
              <a:rPr lang="en-US" dirty="0"/>
              <a:t> </a:t>
            </a:r>
            <a:r>
              <a:rPr lang="en-US" dirty="0" err="1" smtClean="0"/>
              <a:t>beton</a:t>
            </a:r>
            <a:r>
              <a:rPr lang="tr-TR" dirty="0" smtClean="0"/>
              <a:t>un</a:t>
            </a:r>
            <a:r>
              <a:rPr lang="en-US" dirty="0" smtClean="0"/>
              <a:t>, </a:t>
            </a:r>
            <a:r>
              <a:rPr lang="en-US" dirty="0"/>
              <a:t>agrega ve çimentosu beton santralinde ölçülüp santralde veya transmikserde karıştırılan, suyu ve varsa kimyasal katkısı ise teslim yerinde ölçülüp karıştırılarak ilave edilen hazır betondur. Kuru karışımlı hazır betonda şantiyede karışıma verilen su </a:t>
            </a:r>
            <a:r>
              <a:rPr lang="en-US" dirty="0" err="1"/>
              <a:t>miktarına</a:t>
            </a:r>
            <a:r>
              <a:rPr lang="en-US" dirty="0"/>
              <a:t> </a:t>
            </a:r>
            <a:r>
              <a:rPr lang="en-US" dirty="0" err="1" smtClean="0"/>
              <a:t>ve</a:t>
            </a:r>
            <a:r>
              <a:rPr lang="en-US" dirty="0" smtClean="0"/>
              <a:t> </a:t>
            </a:r>
            <a:r>
              <a:rPr lang="en-US" dirty="0"/>
              <a:t>karıştırma </a:t>
            </a:r>
            <a:r>
              <a:rPr lang="en-US" dirty="0" err="1"/>
              <a:t>süresine</a:t>
            </a:r>
            <a:r>
              <a:rPr lang="en-US" dirty="0"/>
              <a:t> </a:t>
            </a:r>
            <a:r>
              <a:rPr lang="en-US" dirty="0" err="1" smtClean="0"/>
              <a:t>özel</a:t>
            </a:r>
            <a:r>
              <a:rPr lang="en-US" dirty="0" smtClean="0"/>
              <a:t> </a:t>
            </a:r>
            <a:r>
              <a:rPr lang="en-US" dirty="0"/>
              <a:t>itina gösterilmesi gerekmektedir</a:t>
            </a:r>
          </a:p>
        </p:txBody>
      </p:sp>
      <p:sp>
        <p:nvSpPr>
          <p:cNvPr id="8" name="Dikdörtgen 7"/>
          <p:cNvSpPr/>
          <p:nvPr/>
        </p:nvSpPr>
        <p:spPr>
          <a:xfrm>
            <a:off x="435429" y="2766480"/>
            <a:ext cx="2360022" cy="1754326"/>
          </a:xfrm>
          <a:prstGeom prst="rect">
            <a:avLst/>
          </a:prstGeom>
        </p:spPr>
        <p:txBody>
          <a:bodyPr wrap="square">
            <a:spAutoFit/>
          </a:bodyPr>
          <a:lstStyle/>
          <a:p>
            <a:r>
              <a:rPr lang="en-US" dirty="0"/>
              <a:t>Yaş karışımlı hazır beton, su dahil tüm bileşenleri beton santralinde ölçülen ve karıştırılan hazır betondur.</a:t>
            </a:r>
          </a:p>
        </p:txBody>
      </p:sp>
      <p:sp>
        <p:nvSpPr>
          <p:cNvPr id="9" name="Başlık 1"/>
          <p:cNvSpPr>
            <a:spLocks noGrp="1"/>
          </p:cNvSpPr>
          <p:nvPr>
            <p:ph type="title"/>
          </p:nvPr>
        </p:nvSpPr>
        <p:spPr>
          <a:xfrm>
            <a:off x="4117087" y="660833"/>
            <a:ext cx="2991395" cy="488700"/>
          </a:xfrm>
        </p:spPr>
        <p:txBody>
          <a:bodyPr>
            <a:noAutofit/>
          </a:bodyPr>
          <a:lstStyle/>
          <a:p>
            <a:r>
              <a:rPr lang="tr-TR" sz="2000" b="1" dirty="0" smtClean="0">
                <a:solidFill>
                  <a:schemeClr val="accent1">
                    <a:lumMod val="50000"/>
                  </a:schemeClr>
                </a:solidFill>
              </a:rPr>
              <a:t>BETON NASIL ÜRETİLİR?</a:t>
            </a:r>
            <a:endParaRPr lang="en-US" sz="2000" b="1" dirty="0">
              <a:solidFill>
                <a:schemeClr val="accent1">
                  <a:lumMod val="50000"/>
                </a:schemeClr>
              </a:solidFill>
            </a:endParaRPr>
          </a:p>
        </p:txBody>
      </p:sp>
      <p:sp>
        <p:nvSpPr>
          <p:cNvPr id="12" name="Metin kutusu 11"/>
          <p:cNvSpPr txBox="1"/>
          <p:nvPr/>
        </p:nvSpPr>
        <p:spPr>
          <a:xfrm>
            <a:off x="9098278" y="1643802"/>
            <a:ext cx="1985555" cy="366984"/>
          </a:xfrm>
          <a:prstGeom prst="rect">
            <a:avLst/>
          </a:prstGeom>
          <a:solidFill>
            <a:schemeClr val="accent4">
              <a:lumMod val="60000"/>
              <a:lumOff val="40000"/>
            </a:schemeClr>
          </a:solidFill>
        </p:spPr>
        <p:txBody>
          <a:bodyPr wrap="square" rtlCol="0">
            <a:spAutoFit/>
          </a:bodyPr>
          <a:lstStyle/>
          <a:p>
            <a:r>
              <a:rPr lang="tr-TR" dirty="0" smtClean="0"/>
              <a:t>KURU SİSTEM</a:t>
            </a:r>
            <a:endParaRPr lang="en-US" dirty="0"/>
          </a:p>
        </p:txBody>
      </p:sp>
    </p:spTree>
    <p:extLst>
      <p:ext uri="{BB962C8B-B14F-4D97-AF65-F5344CB8AC3E}">
        <p14:creationId xmlns:p14="http://schemas.microsoft.com/office/powerpoint/2010/main" val="1423886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992215" y="699816"/>
            <a:ext cx="5786025" cy="343989"/>
          </a:xfrm>
        </p:spPr>
        <p:txBody>
          <a:bodyPr>
            <a:normAutofit fontScale="90000"/>
          </a:bodyPr>
          <a:lstStyle/>
          <a:p>
            <a:r>
              <a:rPr lang="tr-TR" sz="2000" dirty="0" smtClean="0">
                <a:solidFill>
                  <a:schemeClr val="accent2">
                    <a:lumMod val="50000"/>
                  </a:schemeClr>
                </a:solidFill>
              </a:rPr>
              <a:t>BETON DAYANIMINA ETKİ EDEN FAKTÖRLER NELERDİR?</a:t>
            </a:r>
            <a:endParaRPr lang="en-US" sz="2000" dirty="0">
              <a:solidFill>
                <a:schemeClr val="accent2">
                  <a:lumMod val="50000"/>
                </a:schemeClr>
              </a:solidFill>
            </a:endParaRPr>
          </a:p>
        </p:txBody>
      </p:sp>
      <p:pic>
        <p:nvPicPr>
          <p:cNvPr id="4"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p:cNvSpPr txBox="1"/>
          <p:nvPr/>
        </p:nvSpPr>
        <p:spPr>
          <a:xfrm>
            <a:off x="3504717" y="1447436"/>
            <a:ext cx="800100" cy="228600"/>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40640" rIns="0" bIns="0" rtlCol="0">
            <a:spAutoFit/>
          </a:bodyPr>
          <a:lstStyle/>
          <a:p>
            <a:pPr algn="ctr">
              <a:lnSpc>
                <a:spcPct val="100000"/>
              </a:lnSpc>
              <a:spcBef>
                <a:spcPts val="320"/>
              </a:spcBef>
            </a:pPr>
            <a:r>
              <a:rPr sz="1000" dirty="0">
                <a:latin typeface="Arial"/>
                <a:cs typeface="Arial"/>
              </a:rPr>
              <a:t>SU</a:t>
            </a:r>
          </a:p>
        </p:txBody>
      </p:sp>
      <p:sp>
        <p:nvSpPr>
          <p:cNvPr id="9" name="object 4"/>
          <p:cNvSpPr txBox="1"/>
          <p:nvPr/>
        </p:nvSpPr>
        <p:spPr>
          <a:xfrm>
            <a:off x="3276117" y="1790336"/>
            <a:ext cx="800100" cy="228600"/>
          </a:xfrm>
          <a:prstGeom prst="rect">
            <a:avLst/>
          </a:prstGeom>
          <a:solidFill>
            <a:srgbClr val="C00000"/>
          </a:solidFill>
          <a:ln w="9525">
            <a:solidFill>
              <a:srgbClr val="C00000"/>
            </a:solidFill>
          </a:ln>
        </p:spPr>
        <p:style>
          <a:lnRef idx="0">
            <a:scrgbClr r="0" g="0" b="0"/>
          </a:lnRef>
          <a:fillRef idx="1002">
            <a:schemeClr val="lt2"/>
          </a:fillRef>
          <a:effectRef idx="0">
            <a:scrgbClr r="0" g="0" b="0"/>
          </a:effectRef>
          <a:fontRef idx="major"/>
        </p:style>
        <p:txBody>
          <a:bodyPr vert="horz" wrap="square" lIns="0" tIns="40640" rIns="0" bIns="0" rtlCol="0">
            <a:spAutoFit/>
          </a:bodyPr>
          <a:lstStyle/>
          <a:p>
            <a:pPr marL="95885">
              <a:lnSpc>
                <a:spcPct val="100000"/>
              </a:lnSpc>
              <a:spcBef>
                <a:spcPts val="320"/>
              </a:spcBef>
            </a:pPr>
            <a:r>
              <a:rPr sz="1000" spc="-5" dirty="0">
                <a:latin typeface="Arial"/>
                <a:cs typeface="Arial"/>
              </a:rPr>
              <a:t>AGREGA</a:t>
            </a:r>
            <a:endParaRPr sz="1000" dirty="0">
              <a:latin typeface="Arial"/>
              <a:cs typeface="Arial"/>
            </a:endParaRPr>
          </a:p>
        </p:txBody>
      </p:sp>
      <p:sp>
        <p:nvSpPr>
          <p:cNvPr id="10" name="object 5"/>
          <p:cNvSpPr txBox="1"/>
          <p:nvPr/>
        </p:nvSpPr>
        <p:spPr>
          <a:xfrm>
            <a:off x="3047517" y="2133236"/>
            <a:ext cx="800100" cy="228600"/>
          </a:xfrm>
          <a:prstGeom prst="rect">
            <a:avLst/>
          </a:prstGeom>
          <a:ln w="9525">
            <a:solidFill>
              <a:srgbClr val="010101"/>
            </a:solidFill>
          </a:ln>
        </p:spPr>
        <p:style>
          <a:lnRef idx="0">
            <a:scrgbClr r="0" g="0" b="0"/>
          </a:lnRef>
          <a:fillRef idx="1003">
            <a:schemeClr val="lt2"/>
          </a:fillRef>
          <a:effectRef idx="0">
            <a:scrgbClr r="0" g="0" b="0"/>
          </a:effectRef>
          <a:fontRef idx="major"/>
        </p:style>
        <p:txBody>
          <a:bodyPr vert="horz" wrap="square" lIns="0" tIns="40640" rIns="0" bIns="0" rtlCol="0">
            <a:spAutoFit/>
          </a:bodyPr>
          <a:lstStyle/>
          <a:p>
            <a:pPr marL="95885">
              <a:lnSpc>
                <a:spcPct val="100000"/>
              </a:lnSpc>
              <a:spcBef>
                <a:spcPts val="320"/>
              </a:spcBef>
            </a:pPr>
            <a:r>
              <a:rPr sz="1000" spc="-5" dirty="0">
                <a:latin typeface="Arial"/>
                <a:cs typeface="Arial"/>
              </a:rPr>
              <a:t>ÇİMENTO</a:t>
            </a:r>
            <a:endParaRPr sz="1000" dirty="0">
              <a:latin typeface="Arial"/>
              <a:cs typeface="Arial"/>
            </a:endParaRPr>
          </a:p>
        </p:txBody>
      </p:sp>
      <p:sp>
        <p:nvSpPr>
          <p:cNvPr id="11" name="object 6"/>
          <p:cNvSpPr txBox="1"/>
          <p:nvPr/>
        </p:nvSpPr>
        <p:spPr>
          <a:xfrm>
            <a:off x="2992215" y="2425325"/>
            <a:ext cx="914400" cy="228600"/>
          </a:xfrm>
          <a:prstGeom prst="rect">
            <a:avLst/>
          </a:prstGeom>
          <a:solidFill>
            <a:srgbClr val="FFFF00"/>
          </a:solidFill>
          <a:ln w="9525">
            <a:solidFill>
              <a:srgbClr val="010101"/>
            </a:solidFill>
          </a:ln>
        </p:spPr>
        <p:style>
          <a:lnRef idx="0">
            <a:scrgbClr r="0" g="0" b="0"/>
          </a:lnRef>
          <a:fillRef idx="1001">
            <a:schemeClr val="lt2"/>
          </a:fillRef>
          <a:effectRef idx="0">
            <a:scrgbClr r="0" g="0" b="0"/>
          </a:effectRef>
          <a:fontRef idx="major"/>
        </p:style>
        <p:txBody>
          <a:bodyPr vert="horz" wrap="square" lIns="0" tIns="40640" rIns="0" bIns="0" rtlCol="0">
            <a:spAutoFit/>
          </a:bodyPr>
          <a:lstStyle/>
          <a:p>
            <a:pPr marL="95885">
              <a:lnSpc>
                <a:spcPct val="100000"/>
              </a:lnSpc>
              <a:spcBef>
                <a:spcPts val="320"/>
              </a:spcBef>
            </a:pPr>
            <a:r>
              <a:rPr sz="1000" spc="-5" dirty="0">
                <a:latin typeface="Arial"/>
                <a:cs typeface="Arial"/>
              </a:rPr>
              <a:t>KATKILAR</a:t>
            </a:r>
            <a:endParaRPr sz="1000" dirty="0">
              <a:latin typeface="Arial"/>
              <a:cs typeface="Arial"/>
            </a:endParaRPr>
          </a:p>
        </p:txBody>
      </p:sp>
      <p:sp>
        <p:nvSpPr>
          <p:cNvPr id="12" name="object 7"/>
          <p:cNvSpPr txBox="1"/>
          <p:nvPr/>
        </p:nvSpPr>
        <p:spPr>
          <a:xfrm>
            <a:off x="2877915" y="2768225"/>
            <a:ext cx="1943100" cy="228600"/>
          </a:xfrm>
          <a:prstGeom prst="rect">
            <a:avLst/>
          </a:prstGeom>
          <a:solidFill>
            <a:srgbClr val="FFC000"/>
          </a:solidFill>
          <a:ln w="9525">
            <a:solidFill>
              <a:srgbClr val="010101"/>
            </a:solidFill>
          </a:ln>
        </p:spPr>
        <p:txBody>
          <a:bodyPr vert="horz" wrap="square" lIns="0" tIns="40640" rIns="0" bIns="0" rtlCol="0">
            <a:spAutoFit/>
          </a:bodyPr>
          <a:lstStyle/>
          <a:p>
            <a:pPr marL="95885">
              <a:lnSpc>
                <a:spcPct val="100000"/>
              </a:lnSpc>
              <a:spcBef>
                <a:spcPts val="320"/>
              </a:spcBef>
            </a:pPr>
            <a:r>
              <a:rPr sz="1000" spc="-5" dirty="0">
                <a:latin typeface="Arial"/>
                <a:cs typeface="Arial"/>
              </a:rPr>
              <a:t>HAMMADDELERİN</a:t>
            </a:r>
            <a:r>
              <a:rPr sz="1000" spc="-20" dirty="0">
                <a:latin typeface="Arial"/>
                <a:cs typeface="Arial"/>
              </a:rPr>
              <a:t> </a:t>
            </a:r>
            <a:r>
              <a:rPr sz="1000" spc="-5" dirty="0">
                <a:latin typeface="Arial"/>
                <a:cs typeface="Arial"/>
              </a:rPr>
              <a:t>KALİTESİ</a:t>
            </a:r>
            <a:endParaRPr sz="1000" dirty="0">
              <a:latin typeface="Arial"/>
              <a:cs typeface="Arial"/>
            </a:endParaRPr>
          </a:p>
        </p:txBody>
      </p:sp>
      <p:sp>
        <p:nvSpPr>
          <p:cNvPr id="13" name="object 8"/>
          <p:cNvSpPr/>
          <p:nvPr/>
        </p:nvSpPr>
        <p:spPr>
          <a:xfrm>
            <a:off x="4152418" y="1670703"/>
            <a:ext cx="76200" cy="1148715"/>
          </a:xfrm>
          <a:custGeom>
            <a:avLst/>
            <a:gdLst/>
            <a:ahLst/>
            <a:cxnLst/>
            <a:rect l="l" t="t" r="r" b="b"/>
            <a:pathLst>
              <a:path w="76200" h="1148714">
                <a:moveTo>
                  <a:pt x="32765" y="1072133"/>
                </a:moveTo>
                <a:lnTo>
                  <a:pt x="0" y="1072133"/>
                </a:lnTo>
                <a:lnTo>
                  <a:pt x="38100" y="1148333"/>
                </a:lnTo>
                <a:lnTo>
                  <a:pt x="67437" y="1089659"/>
                </a:lnTo>
                <a:lnTo>
                  <a:pt x="35051" y="1089659"/>
                </a:lnTo>
                <a:lnTo>
                  <a:pt x="32765" y="1087374"/>
                </a:lnTo>
                <a:lnTo>
                  <a:pt x="32765" y="1072133"/>
                </a:lnTo>
                <a:close/>
              </a:path>
              <a:path w="76200" h="1148714">
                <a:moveTo>
                  <a:pt x="40386" y="0"/>
                </a:moveTo>
                <a:lnTo>
                  <a:pt x="35051" y="0"/>
                </a:lnTo>
                <a:lnTo>
                  <a:pt x="32765" y="2285"/>
                </a:lnTo>
                <a:lnTo>
                  <a:pt x="32765" y="1087374"/>
                </a:lnTo>
                <a:lnTo>
                  <a:pt x="35051" y="1089659"/>
                </a:lnTo>
                <a:lnTo>
                  <a:pt x="40386" y="1089659"/>
                </a:lnTo>
                <a:lnTo>
                  <a:pt x="42671" y="1087374"/>
                </a:lnTo>
                <a:lnTo>
                  <a:pt x="42671" y="2285"/>
                </a:lnTo>
                <a:lnTo>
                  <a:pt x="40386" y="0"/>
                </a:lnTo>
                <a:close/>
              </a:path>
              <a:path w="76200" h="1148714">
                <a:moveTo>
                  <a:pt x="76200" y="1072133"/>
                </a:moveTo>
                <a:lnTo>
                  <a:pt x="42671" y="1072133"/>
                </a:lnTo>
                <a:lnTo>
                  <a:pt x="42671" y="1087374"/>
                </a:lnTo>
                <a:lnTo>
                  <a:pt x="40386" y="1089659"/>
                </a:lnTo>
                <a:lnTo>
                  <a:pt x="67437" y="1089659"/>
                </a:lnTo>
                <a:lnTo>
                  <a:pt x="76200" y="1072133"/>
                </a:lnTo>
                <a:close/>
              </a:path>
            </a:pathLst>
          </a:custGeom>
          <a:solidFill>
            <a:srgbClr val="010101"/>
          </a:solidFill>
        </p:spPr>
        <p:txBody>
          <a:bodyPr wrap="square" lIns="0" tIns="0" rIns="0" bIns="0" rtlCol="0"/>
          <a:lstStyle/>
          <a:p>
            <a:endParaRPr dirty="0"/>
          </a:p>
        </p:txBody>
      </p:sp>
      <p:sp>
        <p:nvSpPr>
          <p:cNvPr id="14" name="object 9"/>
          <p:cNvSpPr/>
          <p:nvPr/>
        </p:nvSpPr>
        <p:spPr>
          <a:xfrm>
            <a:off x="3923817" y="2013603"/>
            <a:ext cx="76200" cy="805815"/>
          </a:xfrm>
          <a:custGeom>
            <a:avLst/>
            <a:gdLst/>
            <a:ahLst/>
            <a:cxnLst/>
            <a:rect l="l" t="t" r="r" b="b"/>
            <a:pathLst>
              <a:path w="76200" h="805814">
                <a:moveTo>
                  <a:pt x="32766" y="729233"/>
                </a:moveTo>
                <a:lnTo>
                  <a:pt x="0" y="729233"/>
                </a:lnTo>
                <a:lnTo>
                  <a:pt x="38100" y="805433"/>
                </a:lnTo>
                <a:lnTo>
                  <a:pt x="67437" y="746759"/>
                </a:lnTo>
                <a:lnTo>
                  <a:pt x="35052" y="746759"/>
                </a:lnTo>
                <a:lnTo>
                  <a:pt x="32766" y="744474"/>
                </a:lnTo>
                <a:lnTo>
                  <a:pt x="32766" y="729233"/>
                </a:lnTo>
                <a:close/>
              </a:path>
              <a:path w="76200" h="805814">
                <a:moveTo>
                  <a:pt x="40386" y="0"/>
                </a:moveTo>
                <a:lnTo>
                  <a:pt x="35052" y="0"/>
                </a:lnTo>
                <a:lnTo>
                  <a:pt x="32766" y="2285"/>
                </a:lnTo>
                <a:lnTo>
                  <a:pt x="32766" y="744474"/>
                </a:lnTo>
                <a:lnTo>
                  <a:pt x="35052" y="746759"/>
                </a:lnTo>
                <a:lnTo>
                  <a:pt x="40386" y="746759"/>
                </a:lnTo>
                <a:lnTo>
                  <a:pt x="42672" y="744474"/>
                </a:lnTo>
                <a:lnTo>
                  <a:pt x="42672" y="2285"/>
                </a:lnTo>
                <a:lnTo>
                  <a:pt x="40386" y="0"/>
                </a:lnTo>
                <a:close/>
              </a:path>
              <a:path w="76200" h="805814">
                <a:moveTo>
                  <a:pt x="76200" y="729233"/>
                </a:moveTo>
                <a:lnTo>
                  <a:pt x="42672" y="729233"/>
                </a:lnTo>
                <a:lnTo>
                  <a:pt x="42672" y="744474"/>
                </a:lnTo>
                <a:lnTo>
                  <a:pt x="40386" y="746759"/>
                </a:lnTo>
                <a:lnTo>
                  <a:pt x="67437" y="746759"/>
                </a:lnTo>
                <a:lnTo>
                  <a:pt x="76200" y="729233"/>
                </a:lnTo>
                <a:close/>
              </a:path>
            </a:pathLst>
          </a:custGeom>
          <a:solidFill>
            <a:srgbClr val="010101"/>
          </a:solidFill>
        </p:spPr>
        <p:txBody>
          <a:bodyPr wrap="square" lIns="0" tIns="0" rIns="0" bIns="0" rtlCol="0"/>
          <a:lstStyle/>
          <a:p>
            <a:endParaRPr dirty="0"/>
          </a:p>
        </p:txBody>
      </p:sp>
      <p:sp>
        <p:nvSpPr>
          <p:cNvPr id="15" name="object 10"/>
          <p:cNvSpPr/>
          <p:nvPr/>
        </p:nvSpPr>
        <p:spPr>
          <a:xfrm>
            <a:off x="3695217" y="2356503"/>
            <a:ext cx="76200" cy="462915"/>
          </a:xfrm>
          <a:custGeom>
            <a:avLst/>
            <a:gdLst/>
            <a:ahLst/>
            <a:cxnLst/>
            <a:rect l="l" t="t" r="r" b="b"/>
            <a:pathLst>
              <a:path w="76200" h="462914">
                <a:moveTo>
                  <a:pt x="32766" y="386333"/>
                </a:moveTo>
                <a:lnTo>
                  <a:pt x="0" y="386333"/>
                </a:lnTo>
                <a:lnTo>
                  <a:pt x="38100" y="462533"/>
                </a:lnTo>
                <a:lnTo>
                  <a:pt x="67437" y="403859"/>
                </a:lnTo>
                <a:lnTo>
                  <a:pt x="35052" y="403859"/>
                </a:lnTo>
                <a:lnTo>
                  <a:pt x="32766" y="401574"/>
                </a:lnTo>
                <a:lnTo>
                  <a:pt x="32766" y="386333"/>
                </a:lnTo>
                <a:close/>
              </a:path>
              <a:path w="76200" h="462914">
                <a:moveTo>
                  <a:pt x="40386" y="0"/>
                </a:moveTo>
                <a:lnTo>
                  <a:pt x="35052" y="0"/>
                </a:lnTo>
                <a:lnTo>
                  <a:pt x="32766" y="2285"/>
                </a:lnTo>
                <a:lnTo>
                  <a:pt x="32766" y="401574"/>
                </a:lnTo>
                <a:lnTo>
                  <a:pt x="35052" y="403859"/>
                </a:lnTo>
                <a:lnTo>
                  <a:pt x="40386" y="403859"/>
                </a:lnTo>
                <a:lnTo>
                  <a:pt x="42672" y="401574"/>
                </a:lnTo>
                <a:lnTo>
                  <a:pt x="42672" y="2285"/>
                </a:lnTo>
                <a:lnTo>
                  <a:pt x="40386" y="0"/>
                </a:lnTo>
                <a:close/>
              </a:path>
              <a:path w="76200" h="462914">
                <a:moveTo>
                  <a:pt x="76200" y="386333"/>
                </a:moveTo>
                <a:lnTo>
                  <a:pt x="42672" y="386333"/>
                </a:lnTo>
                <a:lnTo>
                  <a:pt x="42672" y="401574"/>
                </a:lnTo>
                <a:lnTo>
                  <a:pt x="40386" y="403859"/>
                </a:lnTo>
                <a:lnTo>
                  <a:pt x="67437" y="403859"/>
                </a:lnTo>
                <a:lnTo>
                  <a:pt x="76200" y="386333"/>
                </a:lnTo>
                <a:close/>
              </a:path>
            </a:pathLst>
          </a:custGeom>
          <a:solidFill>
            <a:srgbClr val="010101"/>
          </a:solidFill>
        </p:spPr>
        <p:txBody>
          <a:bodyPr wrap="square" lIns="0" tIns="0" rIns="0" bIns="0" rtlCol="0"/>
          <a:lstStyle/>
          <a:p>
            <a:endParaRPr dirty="0"/>
          </a:p>
        </p:txBody>
      </p:sp>
      <p:sp>
        <p:nvSpPr>
          <p:cNvPr id="17" name="object 12"/>
          <p:cNvSpPr/>
          <p:nvPr/>
        </p:nvSpPr>
        <p:spPr>
          <a:xfrm>
            <a:off x="4729367" y="2819418"/>
            <a:ext cx="1975751" cy="898048"/>
          </a:xfrm>
          <a:custGeom>
            <a:avLst/>
            <a:gdLst/>
            <a:ahLst/>
            <a:cxnLst/>
            <a:rect l="l" t="t" r="r" b="b"/>
            <a:pathLst>
              <a:path w="1371600" h="800100">
                <a:moveTo>
                  <a:pt x="685800" y="0"/>
                </a:moveTo>
                <a:lnTo>
                  <a:pt x="626632" y="1468"/>
                </a:lnTo>
                <a:lnTo>
                  <a:pt x="568861" y="5792"/>
                </a:lnTo>
                <a:lnTo>
                  <a:pt x="512693" y="12853"/>
                </a:lnTo>
                <a:lnTo>
                  <a:pt x="458333" y="22530"/>
                </a:lnTo>
                <a:lnTo>
                  <a:pt x="405987" y="34703"/>
                </a:lnTo>
                <a:lnTo>
                  <a:pt x="355862" y="49252"/>
                </a:lnTo>
                <a:lnTo>
                  <a:pt x="308163" y="66058"/>
                </a:lnTo>
                <a:lnTo>
                  <a:pt x="263096" y="85000"/>
                </a:lnTo>
                <a:lnTo>
                  <a:pt x="220867" y="105959"/>
                </a:lnTo>
                <a:lnTo>
                  <a:pt x="181683" y="128814"/>
                </a:lnTo>
                <a:lnTo>
                  <a:pt x="145749" y="153445"/>
                </a:lnTo>
                <a:lnTo>
                  <a:pt x="113271" y="179733"/>
                </a:lnTo>
                <a:lnTo>
                  <a:pt x="84455" y="207558"/>
                </a:lnTo>
                <a:lnTo>
                  <a:pt x="59507" y="236798"/>
                </a:lnTo>
                <a:lnTo>
                  <a:pt x="22040" y="299049"/>
                </a:lnTo>
                <a:lnTo>
                  <a:pt x="2517" y="365526"/>
                </a:lnTo>
                <a:lnTo>
                  <a:pt x="0" y="400050"/>
                </a:lnTo>
                <a:lnTo>
                  <a:pt x="2517" y="434573"/>
                </a:lnTo>
                <a:lnTo>
                  <a:pt x="22040" y="501050"/>
                </a:lnTo>
                <a:lnTo>
                  <a:pt x="59507" y="563301"/>
                </a:lnTo>
                <a:lnTo>
                  <a:pt x="84455" y="592541"/>
                </a:lnTo>
                <a:lnTo>
                  <a:pt x="113271" y="620366"/>
                </a:lnTo>
                <a:lnTo>
                  <a:pt x="145749" y="646654"/>
                </a:lnTo>
                <a:lnTo>
                  <a:pt x="181683" y="671285"/>
                </a:lnTo>
                <a:lnTo>
                  <a:pt x="220867" y="694140"/>
                </a:lnTo>
                <a:lnTo>
                  <a:pt x="263096" y="715099"/>
                </a:lnTo>
                <a:lnTo>
                  <a:pt x="308163" y="734041"/>
                </a:lnTo>
                <a:lnTo>
                  <a:pt x="355862" y="750847"/>
                </a:lnTo>
                <a:lnTo>
                  <a:pt x="405987" y="765396"/>
                </a:lnTo>
                <a:lnTo>
                  <a:pt x="458333" y="777569"/>
                </a:lnTo>
                <a:lnTo>
                  <a:pt x="512693" y="787246"/>
                </a:lnTo>
                <a:lnTo>
                  <a:pt x="568861" y="794307"/>
                </a:lnTo>
                <a:lnTo>
                  <a:pt x="626632" y="798631"/>
                </a:lnTo>
                <a:lnTo>
                  <a:pt x="685800" y="800100"/>
                </a:lnTo>
                <a:lnTo>
                  <a:pt x="744967" y="798631"/>
                </a:lnTo>
                <a:lnTo>
                  <a:pt x="802738" y="794307"/>
                </a:lnTo>
                <a:lnTo>
                  <a:pt x="858906" y="787246"/>
                </a:lnTo>
                <a:lnTo>
                  <a:pt x="913266" y="777569"/>
                </a:lnTo>
                <a:lnTo>
                  <a:pt x="965612" y="765396"/>
                </a:lnTo>
                <a:lnTo>
                  <a:pt x="1015737" y="750847"/>
                </a:lnTo>
                <a:lnTo>
                  <a:pt x="1063436" y="734041"/>
                </a:lnTo>
                <a:lnTo>
                  <a:pt x="1108503" y="715099"/>
                </a:lnTo>
                <a:lnTo>
                  <a:pt x="1150732" y="694140"/>
                </a:lnTo>
                <a:lnTo>
                  <a:pt x="1189916" y="671285"/>
                </a:lnTo>
                <a:lnTo>
                  <a:pt x="1225850" y="646654"/>
                </a:lnTo>
                <a:lnTo>
                  <a:pt x="1258328" y="620366"/>
                </a:lnTo>
                <a:lnTo>
                  <a:pt x="1287144" y="592541"/>
                </a:lnTo>
                <a:lnTo>
                  <a:pt x="1312092" y="563301"/>
                </a:lnTo>
                <a:lnTo>
                  <a:pt x="1349559" y="501050"/>
                </a:lnTo>
                <a:lnTo>
                  <a:pt x="1369082" y="434573"/>
                </a:lnTo>
                <a:lnTo>
                  <a:pt x="1371600" y="400050"/>
                </a:lnTo>
                <a:lnTo>
                  <a:pt x="1369082" y="365526"/>
                </a:lnTo>
                <a:lnTo>
                  <a:pt x="1349559" y="299049"/>
                </a:lnTo>
                <a:lnTo>
                  <a:pt x="1312092" y="236798"/>
                </a:lnTo>
                <a:lnTo>
                  <a:pt x="1287144" y="207558"/>
                </a:lnTo>
                <a:lnTo>
                  <a:pt x="1258328" y="179733"/>
                </a:lnTo>
                <a:lnTo>
                  <a:pt x="1225850" y="153445"/>
                </a:lnTo>
                <a:lnTo>
                  <a:pt x="1189916" y="128814"/>
                </a:lnTo>
                <a:lnTo>
                  <a:pt x="1150732" y="105959"/>
                </a:lnTo>
                <a:lnTo>
                  <a:pt x="1108503" y="85000"/>
                </a:lnTo>
                <a:lnTo>
                  <a:pt x="1063436" y="66058"/>
                </a:lnTo>
                <a:lnTo>
                  <a:pt x="1015737" y="49252"/>
                </a:lnTo>
                <a:lnTo>
                  <a:pt x="965612" y="34703"/>
                </a:lnTo>
                <a:lnTo>
                  <a:pt x="913266" y="22530"/>
                </a:lnTo>
                <a:lnTo>
                  <a:pt x="858906" y="12853"/>
                </a:lnTo>
                <a:lnTo>
                  <a:pt x="802738" y="5792"/>
                </a:lnTo>
                <a:lnTo>
                  <a:pt x="744967" y="1468"/>
                </a:lnTo>
                <a:lnTo>
                  <a:pt x="685800" y="0"/>
                </a:lnTo>
                <a:close/>
              </a:path>
            </a:pathLst>
          </a:custGeom>
          <a:solidFill>
            <a:schemeClr val="bg1">
              <a:lumMod val="75000"/>
            </a:schemeClr>
          </a:solidFill>
          <a:ln w="9525">
            <a:solidFill>
              <a:srgbClr val="010101"/>
            </a:solidFill>
          </a:ln>
        </p:spPr>
        <p:txBody>
          <a:bodyPr wrap="square" lIns="0" tIns="0" rIns="0" bIns="0" rtlCol="0"/>
          <a:lstStyle/>
          <a:p>
            <a:endParaRPr dirty="0"/>
          </a:p>
        </p:txBody>
      </p:sp>
      <p:sp>
        <p:nvSpPr>
          <p:cNvPr id="18" name="object 13"/>
          <p:cNvSpPr txBox="1"/>
          <p:nvPr/>
        </p:nvSpPr>
        <p:spPr>
          <a:xfrm>
            <a:off x="5251553" y="3047635"/>
            <a:ext cx="1306929" cy="330860"/>
          </a:xfrm>
          <a:prstGeom prst="rect">
            <a:avLst/>
          </a:prstGeom>
        </p:spPr>
        <p:txBody>
          <a:bodyPr vert="horz" wrap="square" lIns="0" tIns="22860" rIns="0" bIns="0" rtlCol="0">
            <a:spAutoFit/>
          </a:bodyPr>
          <a:lstStyle/>
          <a:p>
            <a:pPr marL="12700" marR="5080" indent="91440">
              <a:lnSpc>
                <a:spcPts val="1150"/>
              </a:lnSpc>
              <a:spcBef>
                <a:spcPts val="180"/>
              </a:spcBef>
            </a:pPr>
            <a:r>
              <a:rPr sz="1000" spc="-5" dirty="0">
                <a:latin typeface="Arial"/>
                <a:cs typeface="Arial"/>
              </a:rPr>
              <a:t>BETONUN  ÖZEL</a:t>
            </a:r>
            <a:r>
              <a:rPr sz="1000" dirty="0">
                <a:latin typeface="Arial"/>
                <a:cs typeface="Arial"/>
              </a:rPr>
              <a:t>L</a:t>
            </a:r>
            <a:r>
              <a:rPr sz="1000" spc="-5" dirty="0">
                <a:latin typeface="Arial"/>
                <a:cs typeface="Arial"/>
              </a:rPr>
              <a:t>İKLER</a:t>
            </a:r>
            <a:r>
              <a:rPr sz="1000" dirty="0">
                <a:latin typeface="Arial"/>
                <a:cs typeface="Arial"/>
              </a:rPr>
              <a:t>İ</a:t>
            </a:r>
          </a:p>
        </p:txBody>
      </p:sp>
      <p:sp>
        <p:nvSpPr>
          <p:cNvPr id="19" name="object 14"/>
          <p:cNvSpPr txBox="1"/>
          <p:nvPr/>
        </p:nvSpPr>
        <p:spPr>
          <a:xfrm>
            <a:off x="2877914" y="3458067"/>
            <a:ext cx="1063051" cy="194925"/>
          </a:xfrm>
          <a:prstGeom prst="rect">
            <a:avLst/>
          </a:prstGeom>
          <a:ln/>
        </p:spPr>
        <p:style>
          <a:lnRef idx="1">
            <a:schemeClr val="accent6"/>
          </a:lnRef>
          <a:fillRef idx="3">
            <a:schemeClr val="accent6"/>
          </a:fillRef>
          <a:effectRef idx="2">
            <a:schemeClr val="accent6"/>
          </a:effectRef>
          <a:fontRef idx="minor">
            <a:schemeClr val="lt1"/>
          </a:fontRef>
        </p:style>
        <p:txBody>
          <a:bodyPr vert="horz" wrap="square" lIns="0" tIns="40640" rIns="0" bIns="0" rtlCol="0">
            <a:spAutoFit/>
          </a:bodyPr>
          <a:lstStyle/>
          <a:p>
            <a:pPr marL="95885">
              <a:lnSpc>
                <a:spcPct val="100000"/>
              </a:lnSpc>
              <a:spcBef>
                <a:spcPts val="320"/>
              </a:spcBef>
            </a:pPr>
            <a:r>
              <a:rPr sz="1000" spc="-5" dirty="0">
                <a:latin typeface="Arial"/>
                <a:cs typeface="Arial"/>
              </a:rPr>
              <a:t>DENEYLER</a:t>
            </a:r>
            <a:endParaRPr sz="1000" dirty="0">
              <a:latin typeface="Arial"/>
              <a:cs typeface="Arial"/>
            </a:endParaRPr>
          </a:p>
        </p:txBody>
      </p:sp>
      <p:sp>
        <p:nvSpPr>
          <p:cNvPr id="20" name="object 18"/>
          <p:cNvSpPr txBox="1"/>
          <p:nvPr/>
        </p:nvSpPr>
        <p:spPr>
          <a:xfrm>
            <a:off x="3504717" y="4190637"/>
            <a:ext cx="1143000" cy="228600"/>
          </a:xfrm>
          <a:prstGeom prst="rect">
            <a:avLst/>
          </a:prstGeom>
          <a:gradFill flip="none" rotWithShape="1">
            <a:gsLst>
              <a:gs pos="0">
                <a:schemeClr val="accent5">
                  <a:tint val="65000"/>
                  <a:lumMod val="110000"/>
                </a:schemeClr>
              </a:gs>
              <a:gs pos="88000">
                <a:schemeClr val="accent5">
                  <a:tint val="90000"/>
                </a:schemeClr>
              </a:gs>
            </a:gsLst>
            <a:lin ang="10800000" scaled="1"/>
            <a:tileRect/>
          </a:gradFill>
          <a:ln/>
        </p:spPr>
        <p:style>
          <a:lnRef idx="1">
            <a:schemeClr val="accent5"/>
          </a:lnRef>
          <a:fillRef idx="2">
            <a:schemeClr val="accent5"/>
          </a:fillRef>
          <a:effectRef idx="1">
            <a:schemeClr val="accent5"/>
          </a:effectRef>
          <a:fontRef idx="minor">
            <a:schemeClr val="dk1"/>
          </a:fontRef>
        </p:style>
        <p:txBody>
          <a:bodyPr vert="horz" wrap="square" lIns="0" tIns="40640" rIns="0" bIns="0" rtlCol="0">
            <a:spAutoFit/>
          </a:bodyPr>
          <a:lstStyle/>
          <a:p>
            <a:pPr algn="ctr">
              <a:lnSpc>
                <a:spcPct val="100000"/>
              </a:lnSpc>
              <a:spcBef>
                <a:spcPts val="320"/>
              </a:spcBef>
            </a:pPr>
            <a:r>
              <a:rPr sz="1000" dirty="0">
                <a:latin typeface="Arial"/>
                <a:cs typeface="Arial"/>
              </a:rPr>
              <a:t>KÜR</a:t>
            </a:r>
          </a:p>
        </p:txBody>
      </p:sp>
      <p:sp>
        <p:nvSpPr>
          <p:cNvPr id="21" name="object 19"/>
          <p:cNvSpPr txBox="1"/>
          <p:nvPr/>
        </p:nvSpPr>
        <p:spPr>
          <a:xfrm>
            <a:off x="3047517" y="4533537"/>
            <a:ext cx="914400" cy="228600"/>
          </a:xfrm>
          <a:prstGeom prst="rect">
            <a:avLst/>
          </a:prstGeom>
          <a:solidFill>
            <a:srgbClr val="FFC000"/>
          </a:solidFill>
          <a:ln/>
        </p:spPr>
        <p:style>
          <a:lnRef idx="1">
            <a:schemeClr val="accent6"/>
          </a:lnRef>
          <a:fillRef idx="3">
            <a:schemeClr val="accent6"/>
          </a:fillRef>
          <a:effectRef idx="2">
            <a:schemeClr val="accent6"/>
          </a:effectRef>
          <a:fontRef idx="minor">
            <a:schemeClr val="lt1"/>
          </a:fontRef>
        </p:style>
        <p:txBody>
          <a:bodyPr vert="horz" wrap="square" lIns="0" tIns="40640" rIns="0" bIns="0" rtlCol="0">
            <a:spAutoFit/>
          </a:bodyPr>
          <a:lstStyle/>
          <a:p>
            <a:pPr marL="234315">
              <a:lnSpc>
                <a:spcPct val="100000"/>
              </a:lnSpc>
              <a:spcBef>
                <a:spcPts val="320"/>
              </a:spcBef>
            </a:pPr>
            <a:r>
              <a:rPr sz="1000" dirty="0">
                <a:latin typeface="Arial"/>
                <a:cs typeface="Arial"/>
              </a:rPr>
              <a:t>ZAMAN</a:t>
            </a:r>
          </a:p>
        </p:txBody>
      </p:sp>
      <p:sp>
        <p:nvSpPr>
          <p:cNvPr id="22" name="object 20"/>
          <p:cNvSpPr txBox="1"/>
          <p:nvPr/>
        </p:nvSpPr>
        <p:spPr>
          <a:xfrm>
            <a:off x="3276117" y="4876437"/>
            <a:ext cx="914400" cy="228600"/>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40640" rIns="0" bIns="0" rtlCol="0">
            <a:spAutoFit/>
          </a:bodyPr>
          <a:lstStyle/>
          <a:p>
            <a:pPr algn="ctr">
              <a:lnSpc>
                <a:spcPct val="100000"/>
              </a:lnSpc>
              <a:spcBef>
                <a:spcPts val="320"/>
              </a:spcBef>
            </a:pPr>
            <a:r>
              <a:rPr sz="1000" spc="-5" dirty="0">
                <a:latin typeface="Arial"/>
                <a:cs typeface="Arial"/>
              </a:rPr>
              <a:t>NEM</a:t>
            </a:r>
            <a:endParaRPr sz="1000" dirty="0">
              <a:latin typeface="Arial"/>
              <a:cs typeface="Arial"/>
            </a:endParaRPr>
          </a:p>
        </p:txBody>
      </p:sp>
      <p:sp>
        <p:nvSpPr>
          <p:cNvPr id="23" name="object 21"/>
          <p:cNvSpPr txBox="1"/>
          <p:nvPr/>
        </p:nvSpPr>
        <p:spPr>
          <a:xfrm>
            <a:off x="3619017" y="5219337"/>
            <a:ext cx="914400" cy="228600"/>
          </a:xfrm>
          <a:prstGeom prst="rect">
            <a:avLst/>
          </a:prstGeom>
          <a:solidFill>
            <a:srgbClr val="FF0000"/>
          </a:solidFill>
          <a:ln w="9525">
            <a:solidFill>
              <a:srgbClr val="010101"/>
            </a:solidFill>
          </a:ln>
        </p:spPr>
        <p:txBody>
          <a:bodyPr vert="horz" wrap="square" lIns="0" tIns="40640" rIns="0" bIns="0" rtlCol="0">
            <a:spAutoFit/>
          </a:bodyPr>
          <a:lstStyle/>
          <a:p>
            <a:pPr marL="95885">
              <a:lnSpc>
                <a:spcPct val="100000"/>
              </a:lnSpc>
              <a:spcBef>
                <a:spcPts val="320"/>
              </a:spcBef>
            </a:pPr>
            <a:r>
              <a:rPr sz="1000" spc="-5" dirty="0">
                <a:latin typeface="Arial"/>
                <a:cs typeface="Arial"/>
              </a:rPr>
              <a:t>SICAKLIK</a:t>
            </a:r>
            <a:endParaRPr sz="1000" dirty="0">
              <a:latin typeface="Arial"/>
              <a:cs typeface="Arial"/>
            </a:endParaRPr>
          </a:p>
        </p:txBody>
      </p:sp>
      <p:sp>
        <p:nvSpPr>
          <p:cNvPr id="24" name="object 22"/>
          <p:cNvSpPr/>
          <p:nvPr/>
        </p:nvSpPr>
        <p:spPr>
          <a:xfrm>
            <a:off x="4038117" y="4419237"/>
            <a:ext cx="76200" cy="462280"/>
          </a:xfrm>
          <a:custGeom>
            <a:avLst/>
            <a:gdLst/>
            <a:ahLst/>
            <a:cxnLst/>
            <a:rect l="l" t="t" r="r" b="b"/>
            <a:pathLst>
              <a:path w="76200" h="462279">
                <a:moveTo>
                  <a:pt x="40386" y="58674"/>
                </a:moveTo>
                <a:lnTo>
                  <a:pt x="35052" y="58674"/>
                </a:lnTo>
                <a:lnTo>
                  <a:pt x="32766" y="60960"/>
                </a:lnTo>
                <a:lnTo>
                  <a:pt x="32766" y="459486"/>
                </a:lnTo>
                <a:lnTo>
                  <a:pt x="35052" y="461772"/>
                </a:lnTo>
                <a:lnTo>
                  <a:pt x="40386" y="461772"/>
                </a:lnTo>
                <a:lnTo>
                  <a:pt x="42672" y="459486"/>
                </a:lnTo>
                <a:lnTo>
                  <a:pt x="42672" y="60960"/>
                </a:lnTo>
                <a:lnTo>
                  <a:pt x="40386" y="58674"/>
                </a:lnTo>
                <a:close/>
              </a:path>
              <a:path w="76200" h="462279">
                <a:moveTo>
                  <a:pt x="38100" y="0"/>
                </a:moveTo>
                <a:lnTo>
                  <a:pt x="0" y="76200"/>
                </a:lnTo>
                <a:lnTo>
                  <a:pt x="32766" y="76200"/>
                </a:lnTo>
                <a:lnTo>
                  <a:pt x="32766" y="60960"/>
                </a:lnTo>
                <a:lnTo>
                  <a:pt x="35052" y="58674"/>
                </a:lnTo>
                <a:lnTo>
                  <a:pt x="67437" y="58674"/>
                </a:lnTo>
                <a:lnTo>
                  <a:pt x="38100" y="0"/>
                </a:lnTo>
                <a:close/>
              </a:path>
              <a:path w="76200" h="462279">
                <a:moveTo>
                  <a:pt x="67437" y="58674"/>
                </a:moveTo>
                <a:lnTo>
                  <a:pt x="40386" y="58674"/>
                </a:lnTo>
                <a:lnTo>
                  <a:pt x="42672" y="60960"/>
                </a:lnTo>
                <a:lnTo>
                  <a:pt x="42672" y="76200"/>
                </a:lnTo>
                <a:lnTo>
                  <a:pt x="76200" y="76200"/>
                </a:lnTo>
                <a:lnTo>
                  <a:pt x="67437" y="58674"/>
                </a:lnTo>
                <a:close/>
              </a:path>
            </a:pathLst>
          </a:custGeom>
          <a:solidFill>
            <a:srgbClr val="010101"/>
          </a:solidFill>
        </p:spPr>
        <p:txBody>
          <a:bodyPr wrap="square" lIns="0" tIns="0" rIns="0" bIns="0" rtlCol="0"/>
          <a:lstStyle/>
          <a:p>
            <a:endParaRPr dirty="0"/>
          </a:p>
        </p:txBody>
      </p:sp>
      <p:sp>
        <p:nvSpPr>
          <p:cNvPr id="25" name="object 24"/>
          <p:cNvSpPr/>
          <p:nvPr/>
        </p:nvSpPr>
        <p:spPr>
          <a:xfrm>
            <a:off x="4266718" y="4419237"/>
            <a:ext cx="76200" cy="805180"/>
          </a:xfrm>
          <a:custGeom>
            <a:avLst/>
            <a:gdLst/>
            <a:ahLst/>
            <a:cxnLst/>
            <a:rect l="l" t="t" r="r" b="b"/>
            <a:pathLst>
              <a:path w="76200" h="805179">
                <a:moveTo>
                  <a:pt x="40386" y="58674"/>
                </a:moveTo>
                <a:lnTo>
                  <a:pt x="35051" y="58674"/>
                </a:lnTo>
                <a:lnTo>
                  <a:pt x="32765" y="60960"/>
                </a:lnTo>
                <a:lnTo>
                  <a:pt x="32765" y="802386"/>
                </a:lnTo>
                <a:lnTo>
                  <a:pt x="35051" y="804672"/>
                </a:lnTo>
                <a:lnTo>
                  <a:pt x="40386" y="804672"/>
                </a:lnTo>
                <a:lnTo>
                  <a:pt x="42671" y="802386"/>
                </a:lnTo>
                <a:lnTo>
                  <a:pt x="42671" y="60960"/>
                </a:lnTo>
                <a:lnTo>
                  <a:pt x="40386" y="58674"/>
                </a:lnTo>
                <a:close/>
              </a:path>
              <a:path w="76200" h="805179">
                <a:moveTo>
                  <a:pt x="38100" y="0"/>
                </a:moveTo>
                <a:lnTo>
                  <a:pt x="0" y="76200"/>
                </a:lnTo>
                <a:lnTo>
                  <a:pt x="32765" y="76200"/>
                </a:lnTo>
                <a:lnTo>
                  <a:pt x="32765" y="60960"/>
                </a:lnTo>
                <a:lnTo>
                  <a:pt x="35051" y="58674"/>
                </a:lnTo>
                <a:lnTo>
                  <a:pt x="67437" y="58674"/>
                </a:lnTo>
                <a:lnTo>
                  <a:pt x="38100" y="0"/>
                </a:lnTo>
                <a:close/>
              </a:path>
              <a:path w="76200" h="805179">
                <a:moveTo>
                  <a:pt x="67437" y="58674"/>
                </a:moveTo>
                <a:lnTo>
                  <a:pt x="40386" y="58674"/>
                </a:lnTo>
                <a:lnTo>
                  <a:pt x="42671" y="60960"/>
                </a:lnTo>
                <a:lnTo>
                  <a:pt x="42671" y="76200"/>
                </a:lnTo>
                <a:lnTo>
                  <a:pt x="76200" y="76200"/>
                </a:lnTo>
                <a:lnTo>
                  <a:pt x="67437" y="58674"/>
                </a:lnTo>
                <a:close/>
              </a:path>
            </a:pathLst>
          </a:custGeom>
          <a:solidFill>
            <a:srgbClr val="010101"/>
          </a:solidFill>
        </p:spPr>
        <p:txBody>
          <a:bodyPr wrap="square" lIns="0" tIns="0" rIns="0" bIns="0" rtlCol="0"/>
          <a:lstStyle/>
          <a:p>
            <a:endParaRPr dirty="0"/>
          </a:p>
        </p:txBody>
      </p:sp>
      <p:sp>
        <p:nvSpPr>
          <p:cNvPr id="26" name="object 26"/>
          <p:cNvSpPr txBox="1"/>
          <p:nvPr/>
        </p:nvSpPr>
        <p:spPr>
          <a:xfrm>
            <a:off x="5905018" y="4081417"/>
            <a:ext cx="1143000" cy="228600"/>
          </a:xfrm>
          <a:prstGeom prst="rect">
            <a:avLst/>
          </a:prstGeom>
          <a:solidFill>
            <a:srgbClr val="FFCCFF"/>
          </a:solidFill>
          <a:ln w="9525">
            <a:solidFill>
              <a:srgbClr val="010101"/>
            </a:solidFill>
          </a:ln>
        </p:spPr>
        <p:txBody>
          <a:bodyPr vert="horz" wrap="square" lIns="0" tIns="40640" rIns="0" bIns="0" rtlCol="0">
            <a:spAutoFit/>
          </a:bodyPr>
          <a:lstStyle/>
          <a:p>
            <a:pPr marL="123189">
              <a:lnSpc>
                <a:spcPct val="100000"/>
              </a:lnSpc>
              <a:spcBef>
                <a:spcPts val="320"/>
              </a:spcBef>
            </a:pPr>
            <a:r>
              <a:rPr sz="1000" spc="-5" dirty="0">
                <a:latin typeface="Arial"/>
                <a:cs typeface="Arial"/>
              </a:rPr>
              <a:t>YERLEŞTİRME</a:t>
            </a:r>
            <a:endParaRPr sz="1000" dirty="0">
              <a:latin typeface="Arial"/>
              <a:cs typeface="Arial"/>
            </a:endParaRPr>
          </a:p>
        </p:txBody>
      </p:sp>
      <p:sp>
        <p:nvSpPr>
          <p:cNvPr id="27" name="object 27"/>
          <p:cNvSpPr txBox="1"/>
          <p:nvPr/>
        </p:nvSpPr>
        <p:spPr>
          <a:xfrm>
            <a:off x="6705118" y="4652917"/>
            <a:ext cx="1714500" cy="228600"/>
          </a:xfrm>
          <a:prstGeom prst="rect">
            <a:avLst/>
          </a:prstGeom>
          <a:solidFill>
            <a:srgbClr val="FF0000"/>
          </a:solidFill>
          <a:ln w="9525">
            <a:solidFill>
              <a:srgbClr val="010101"/>
            </a:solidFill>
          </a:ln>
        </p:spPr>
        <p:txBody>
          <a:bodyPr vert="horz" wrap="square" lIns="0" tIns="40640" rIns="0" bIns="0" rtlCol="0">
            <a:spAutoFit/>
          </a:bodyPr>
          <a:lstStyle/>
          <a:p>
            <a:pPr marL="154305">
              <a:lnSpc>
                <a:spcPct val="100000"/>
              </a:lnSpc>
              <a:spcBef>
                <a:spcPts val="320"/>
              </a:spcBef>
            </a:pPr>
            <a:r>
              <a:rPr sz="1000" spc="-5" dirty="0">
                <a:latin typeface="Arial"/>
                <a:cs typeface="Arial"/>
              </a:rPr>
              <a:t>SIKIŞTIRMA</a:t>
            </a:r>
            <a:r>
              <a:rPr sz="1000" spc="-10" dirty="0">
                <a:latin typeface="Arial"/>
                <a:cs typeface="Arial"/>
              </a:rPr>
              <a:t> </a:t>
            </a:r>
            <a:r>
              <a:rPr sz="1000" spc="-5" dirty="0">
                <a:latin typeface="Arial"/>
                <a:cs typeface="Arial"/>
              </a:rPr>
              <a:t>DERECESİ</a:t>
            </a:r>
            <a:endParaRPr sz="1000" dirty="0">
              <a:latin typeface="Arial"/>
              <a:cs typeface="Arial"/>
            </a:endParaRPr>
          </a:p>
        </p:txBody>
      </p:sp>
      <p:sp>
        <p:nvSpPr>
          <p:cNvPr id="28" name="object 28"/>
          <p:cNvSpPr txBox="1"/>
          <p:nvPr/>
        </p:nvSpPr>
        <p:spPr>
          <a:xfrm>
            <a:off x="6281446" y="5122080"/>
            <a:ext cx="1143000" cy="228600"/>
          </a:xfrm>
          <a:prstGeom prst="rect">
            <a:avLst/>
          </a:prstGeom>
          <a:solidFill>
            <a:schemeClr val="accent1">
              <a:lumMod val="60000"/>
              <a:lumOff val="40000"/>
            </a:schemeClr>
          </a:solidFill>
          <a:ln w="9525">
            <a:solidFill>
              <a:srgbClr val="010101"/>
            </a:solidFill>
          </a:ln>
        </p:spPr>
        <p:txBody>
          <a:bodyPr vert="horz" wrap="square" lIns="0" tIns="40640" rIns="0" bIns="0" rtlCol="0">
            <a:spAutoFit/>
          </a:bodyPr>
          <a:lstStyle/>
          <a:p>
            <a:pPr marL="143510">
              <a:lnSpc>
                <a:spcPct val="100000"/>
              </a:lnSpc>
              <a:spcBef>
                <a:spcPts val="320"/>
              </a:spcBef>
            </a:pPr>
            <a:r>
              <a:rPr sz="1000" spc="-5" dirty="0">
                <a:latin typeface="Arial"/>
                <a:cs typeface="Arial"/>
              </a:rPr>
              <a:t>HAVA</a:t>
            </a:r>
            <a:r>
              <a:rPr sz="1000" spc="-20" dirty="0">
                <a:latin typeface="Arial"/>
                <a:cs typeface="Arial"/>
              </a:rPr>
              <a:t> </a:t>
            </a:r>
            <a:r>
              <a:rPr sz="1000" spc="-5" dirty="0">
                <a:latin typeface="Arial"/>
                <a:cs typeface="Arial"/>
              </a:rPr>
              <a:t>İÇERİĞİ</a:t>
            </a:r>
            <a:endParaRPr sz="1000" dirty="0">
              <a:latin typeface="Arial"/>
              <a:cs typeface="Arial"/>
            </a:endParaRPr>
          </a:p>
        </p:txBody>
      </p:sp>
      <p:sp>
        <p:nvSpPr>
          <p:cNvPr id="29" name="object 29"/>
          <p:cNvSpPr/>
          <p:nvPr/>
        </p:nvSpPr>
        <p:spPr>
          <a:xfrm>
            <a:off x="6384085" y="4419237"/>
            <a:ext cx="76200" cy="690880"/>
          </a:xfrm>
          <a:custGeom>
            <a:avLst/>
            <a:gdLst/>
            <a:ahLst/>
            <a:cxnLst/>
            <a:rect l="l" t="t" r="r" b="b"/>
            <a:pathLst>
              <a:path w="76200" h="690879">
                <a:moveTo>
                  <a:pt x="40386" y="58674"/>
                </a:moveTo>
                <a:lnTo>
                  <a:pt x="35051" y="58674"/>
                </a:lnTo>
                <a:lnTo>
                  <a:pt x="32765" y="60960"/>
                </a:lnTo>
                <a:lnTo>
                  <a:pt x="32765" y="688086"/>
                </a:lnTo>
                <a:lnTo>
                  <a:pt x="35051" y="690372"/>
                </a:lnTo>
                <a:lnTo>
                  <a:pt x="40386" y="690372"/>
                </a:lnTo>
                <a:lnTo>
                  <a:pt x="42671" y="688086"/>
                </a:lnTo>
                <a:lnTo>
                  <a:pt x="42671" y="60960"/>
                </a:lnTo>
                <a:lnTo>
                  <a:pt x="40386" y="58674"/>
                </a:lnTo>
                <a:close/>
              </a:path>
              <a:path w="76200" h="690879">
                <a:moveTo>
                  <a:pt x="38100" y="0"/>
                </a:moveTo>
                <a:lnTo>
                  <a:pt x="0" y="76200"/>
                </a:lnTo>
                <a:lnTo>
                  <a:pt x="32765" y="76200"/>
                </a:lnTo>
                <a:lnTo>
                  <a:pt x="32765" y="60960"/>
                </a:lnTo>
                <a:lnTo>
                  <a:pt x="35051" y="58674"/>
                </a:lnTo>
                <a:lnTo>
                  <a:pt x="67437" y="58674"/>
                </a:lnTo>
                <a:lnTo>
                  <a:pt x="38100" y="0"/>
                </a:lnTo>
                <a:close/>
              </a:path>
              <a:path w="76200" h="690879">
                <a:moveTo>
                  <a:pt x="67437" y="58674"/>
                </a:moveTo>
                <a:lnTo>
                  <a:pt x="40386" y="58674"/>
                </a:lnTo>
                <a:lnTo>
                  <a:pt x="42671" y="60960"/>
                </a:lnTo>
                <a:lnTo>
                  <a:pt x="42671" y="76200"/>
                </a:lnTo>
                <a:lnTo>
                  <a:pt x="76200" y="76200"/>
                </a:lnTo>
                <a:lnTo>
                  <a:pt x="67437" y="58674"/>
                </a:lnTo>
                <a:close/>
              </a:path>
            </a:pathLst>
          </a:custGeom>
          <a:solidFill>
            <a:srgbClr val="010101"/>
          </a:solidFill>
        </p:spPr>
        <p:txBody>
          <a:bodyPr wrap="square" lIns="0" tIns="0" rIns="0" bIns="0" rtlCol="0"/>
          <a:lstStyle/>
          <a:p>
            <a:endParaRPr dirty="0"/>
          </a:p>
        </p:txBody>
      </p:sp>
      <p:sp>
        <p:nvSpPr>
          <p:cNvPr id="30" name="object 31"/>
          <p:cNvSpPr/>
          <p:nvPr/>
        </p:nvSpPr>
        <p:spPr>
          <a:xfrm>
            <a:off x="5447818" y="3733437"/>
            <a:ext cx="462280" cy="462280"/>
          </a:xfrm>
          <a:custGeom>
            <a:avLst/>
            <a:gdLst/>
            <a:ahLst/>
            <a:cxnLst/>
            <a:rect l="l" t="t" r="r" b="b"/>
            <a:pathLst>
              <a:path w="462279" h="462279">
                <a:moveTo>
                  <a:pt x="57150" y="50292"/>
                </a:moveTo>
                <a:lnTo>
                  <a:pt x="50291" y="57150"/>
                </a:lnTo>
                <a:lnTo>
                  <a:pt x="453389" y="460248"/>
                </a:lnTo>
                <a:lnTo>
                  <a:pt x="455675" y="461772"/>
                </a:lnTo>
                <a:lnTo>
                  <a:pt x="458724" y="461772"/>
                </a:lnTo>
                <a:lnTo>
                  <a:pt x="461771" y="458724"/>
                </a:lnTo>
                <a:lnTo>
                  <a:pt x="461771" y="455675"/>
                </a:lnTo>
                <a:lnTo>
                  <a:pt x="460248" y="453390"/>
                </a:lnTo>
                <a:lnTo>
                  <a:pt x="57150" y="50292"/>
                </a:lnTo>
                <a:close/>
              </a:path>
              <a:path w="462279" h="462279">
                <a:moveTo>
                  <a:pt x="0" y="0"/>
                </a:moveTo>
                <a:lnTo>
                  <a:pt x="26669" y="80772"/>
                </a:lnTo>
                <a:lnTo>
                  <a:pt x="50291" y="57150"/>
                </a:lnTo>
                <a:lnTo>
                  <a:pt x="39624" y="46482"/>
                </a:lnTo>
                <a:lnTo>
                  <a:pt x="39624" y="43434"/>
                </a:lnTo>
                <a:lnTo>
                  <a:pt x="41148" y="41148"/>
                </a:lnTo>
                <a:lnTo>
                  <a:pt x="43433" y="39624"/>
                </a:lnTo>
                <a:lnTo>
                  <a:pt x="67817" y="39624"/>
                </a:lnTo>
                <a:lnTo>
                  <a:pt x="80771" y="26670"/>
                </a:lnTo>
                <a:lnTo>
                  <a:pt x="0" y="0"/>
                </a:lnTo>
                <a:close/>
              </a:path>
              <a:path w="462279" h="462279">
                <a:moveTo>
                  <a:pt x="46481" y="39624"/>
                </a:moveTo>
                <a:lnTo>
                  <a:pt x="43433" y="39624"/>
                </a:lnTo>
                <a:lnTo>
                  <a:pt x="41148" y="41148"/>
                </a:lnTo>
                <a:lnTo>
                  <a:pt x="39624" y="43434"/>
                </a:lnTo>
                <a:lnTo>
                  <a:pt x="39624" y="46482"/>
                </a:lnTo>
                <a:lnTo>
                  <a:pt x="50291" y="57150"/>
                </a:lnTo>
                <a:lnTo>
                  <a:pt x="57149" y="50292"/>
                </a:lnTo>
                <a:lnTo>
                  <a:pt x="46481" y="39624"/>
                </a:lnTo>
                <a:close/>
              </a:path>
              <a:path w="462279" h="462279">
                <a:moveTo>
                  <a:pt x="67817" y="39624"/>
                </a:moveTo>
                <a:lnTo>
                  <a:pt x="46481" y="39624"/>
                </a:lnTo>
                <a:lnTo>
                  <a:pt x="57150" y="50292"/>
                </a:lnTo>
                <a:lnTo>
                  <a:pt x="67817" y="39624"/>
                </a:lnTo>
                <a:close/>
              </a:path>
            </a:pathLst>
          </a:custGeom>
          <a:solidFill>
            <a:srgbClr val="010101"/>
          </a:solidFill>
        </p:spPr>
        <p:txBody>
          <a:bodyPr wrap="square" lIns="0" tIns="0" rIns="0" bIns="0" rtlCol="0"/>
          <a:lstStyle/>
          <a:p>
            <a:endParaRPr dirty="0"/>
          </a:p>
        </p:txBody>
      </p:sp>
      <p:sp>
        <p:nvSpPr>
          <p:cNvPr id="31" name="object 32"/>
          <p:cNvSpPr txBox="1"/>
          <p:nvPr/>
        </p:nvSpPr>
        <p:spPr>
          <a:xfrm>
            <a:off x="5024146" y="1963336"/>
            <a:ext cx="1257300" cy="194925"/>
          </a:xfrm>
          <a:prstGeom prst="rect">
            <a:avLst/>
          </a:prstGeom>
          <a:solidFill>
            <a:srgbClr val="92D050"/>
          </a:solidFill>
          <a:ln w="9525">
            <a:solidFill>
              <a:srgbClr val="010101"/>
            </a:solidFill>
          </a:ln>
        </p:spPr>
        <p:txBody>
          <a:bodyPr vert="horz" wrap="square" lIns="0" tIns="40640" rIns="0" bIns="0" rtlCol="0">
            <a:spAutoFit/>
          </a:bodyPr>
          <a:lstStyle/>
          <a:p>
            <a:pPr marL="95885">
              <a:lnSpc>
                <a:spcPct val="100000"/>
              </a:lnSpc>
              <a:spcBef>
                <a:spcPts val="320"/>
              </a:spcBef>
            </a:pPr>
            <a:r>
              <a:rPr sz="1000" spc="-5" dirty="0">
                <a:latin typeface="Arial"/>
                <a:cs typeface="Arial"/>
              </a:rPr>
              <a:t>KARIŞIM</a:t>
            </a:r>
            <a:r>
              <a:rPr sz="1000" spc="-25" dirty="0">
                <a:latin typeface="Arial"/>
                <a:cs typeface="Arial"/>
              </a:rPr>
              <a:t> </a:t>
            </a:r>
            <a:r>
              <a:rPr lang="tr-TR" sz="1000" spc="-5" dirty="0" smtClean="0">
                <a:latin typeface="Arial"/>
                <a:cs typeface="Arial"/>
              </a:rPr>
              <a:t>YÖNTEMİ</a:t>
            </a:r>
            <a:endParaRPr sz="1000" dirty="0">
              <a:latin typeface="Arial"/>
              <a:cs typeface="Arial"/>
            </a:endParaRPr>
          </a:p>
        </p:txBody>
      </p:sp>
      <p:sp>
        <p:nvSpPr>
          <p:cNvPr id="32" name="object 34"/>
          <p:cNvSpPr txBox="1"/>
          <p:nvPr/>
        </p:nvSpPr>
        <p:spPr>
          <a:xfrm>
            <a:off x="7299043" y="3322830"/>
            <a:ext cx="1028700" cy="228600"/>
          </a:xfrm>
          <a:prstGeom prst="rect">
            <a:avLst/>
          </a:prstGeom>
          <a:solidFill>
            <a:schemeClr val="accent5">
              <a:lumMod val="40000"/>
              <a:lumOff val="60000"/>
            </a:schemeClr>
          </a:solidFill>
          <a:ln w="9525">
            <a:solidFill>
              <a:srgbClr val="010101"/>
            </a:solidFill>
          </a:ln>
        </p:spPr>
        <p:txBody>
          <a:bodyPr vert="horz" wrap="square" lIns="0" tIns="40640" rIns="0" bIns="0" rtlCol="0">
            <a:spAutoFit/>
          </a:bodyPr>
          <a:lstStyle/>
          <a:p>
            <a:pPr marL="95885">
              <a:lnSpc>
                <a:spcPct val="100000"/>
              </a:lnSpc>
              <a:spcBef>
                <a:spcPts val="320"/>
              </a:spcBef>
            </a:pPr>
            <a:r>
              <a:rPr sz="1000" spc="-5" dirty="0">
                <a:latin typeface="Arial"/>
                <a:cs typeface="Arial"/>
              </a:rPr>
              <a:t>KARIŞTIRMA</a:t>
            </a:r>
            <a:endParaRPr sz="1000" dirty="0">
              <a:latin typeface="Arial"/>
              <a:cs typeface="Arial"/>
            </a:endParaRPr>
          </a:p>
        </p:txBody>
      </p:sp>
      <p:sp>
        <p:nvSpPr>
          <p:cNvPr id="33" name="object 35"/>
          <p:cNvSpPr txBox="1"/>
          <p:nvPr/>
        </p:nvSpPr>
        <p:spPr>
          <a:xfrm>
            <a:off x="7256760" y="2915907"/>
            <a:ext cx="1028700" cy="228600"/>
          </a:xfrm>
          <a:prstGeom prst="rect">
            <a:avLst/>
          </a:prstGeom>
          <a:solidFill>
            <a:schemeClr val="accent1">
              <a:lumMod val="20000"/>
              <a:lumOff val="80000"/>
            </a:schemeClr>
          </a:solidFill>
          <a:ln w="9525">
            <a:solidFill>
              <a:srgbClr val="010101"/>
            </a:solidFill>
          </a:ln>
        </p:spPr>
        <p:txBody>
          <a:bodyPr vert="horz" wrap="square" lIns="0" tIns="40640" rIns="0" bIns="0" rtlCol="0">
            <a:spAutoFit/>
          </a:bodyPr>
          <a:lstStyle/>
          <a:p>
            <a:pPr marL="95885">
              <a:lnSpc>
                <a:spcPct val="100000"/>
              </a:lnSpc>
              <a:spcBef>
                <a:spcPts val="320"/>
              </a:spcBef>
            </a:pPr>
            <a:r>
              <a:rPr sz="1000" spc="-5" dirty="0">
                <a:latin typeface="Arial"/>
                <a:cs typeface="Arial"/>
              </a:rPr>
              <a:t>HOMOJENLİK</a:t>
            </a:r>
            <a:endParaRPr sz="1000" dirty="0">
              <a:latin typeface="Arial"/>
              <a:cs typeface="Arial"/>
            </a:endParaRPr>
          </a:p>
        </p:txBody>
      </p:sp>
      <p:sp>
        <p:nvSpPr>
          <p:cNvPr id="35" name="object 29"/>
          <p:cNvSpPr/>
          <p:nvPr/>
        </p:nvSpPr>
        <p:spPr>
          <a:xfrm flipH="1">
            <a:off x="7053363" y="4379373"/>
            <a:ext cx="245680" cy="231140"/>
          </a:xfrm>
          <a:custGeom>
            <a:avLst/>
            <a:gdLst/>
            <a:ahLst/>
            <a:cxnLst/>
            <a:rect l="l" t="t" r="r" b="b"/>
            <a:pathLst>
              <a:path w="76200" h="690879">
                <a:moveTo>
                  <a:pt x="40386" y="58674"/>
                </a:moveTo>
                <a:lnTo>
                  <a:pt x="35051" y="58674"/>
                </a:lnTo>
                <a:lnTo>
                  <a:pt x="32765" y="60960"/>
                </a:lnTo>
                <a:lnTo>
                  <a:pt x="32765" y="688086"/>
                </a:lnTo>
                <a:lnTo>
                  <a:pt x="35051" y="690372"/>
                </a:lnTo>
                <a:lnTo>
                  <a:pt x="40386" y="690372"/>
                </a:lnTo>
                <a:lnTo>
                  <a:pt x="42671" y="688086"/>
                </a:lnTo>
                <a:lnTo>
                  <a:pt x="42671" y="60960"/>
                </a:lnTo>
                <a:lnTo>
                  <a:pt x="40386" y="58674"/>
                </a:lnTo>
                <a:close/>
              </a:path>
              <a:path w="76200" h="690879">
                <a:moveTo>
                  <a:pt x="38100" y="0"/>
                </a:moveTo>
                <a:lnTo>
                  <a:pt x="0" y="76200"/>
                </a:lnTo>
                <a:lnTo>
                  <a:pt x="32765" y="76200"/>
                </a:lnTo>
                <a:lnTo>
                  <a:pt x="32765" y="60960"/>
                </a:lnTo>
                <a:lnTo>
                  <a:pt x="35051" y="58674"/>
                </a:lnTo>
                <a:lnTo>
                  <a:pt x="67437" y="58674"/>
                </a:lnTo>
                <a:lnTo>
                  <a:pt x="38100" y="0"/>
                </a:lnTo>
                <a:close/>
              </a:path>
              <a:path w="76200" h="690879">
                <a:moveTo>
                  <a:pt x="67437" y="58674"/>
                </a:moveTo>
                <a:lnTo>
                  <a:pt x="40386" y="58674"/>
                </a:lnTo>
                <a:lnTo>
                  <a:pt x="42671" y="60960"/>
                </a:lnTo>
                <a:lnTo>
                  <a:pt x="42671" y="76200"/>
                </a:lnTo>
                <a:lnTo>
                  <a:pt x="76200" y="76200"/>
                </a:lnTo>
                <a:lnTo>
                  <a:pt x="67437" y="58674"/>
                </a:lnTo>
                <a:close/>
              </a:path>
            </a:pathLst>
          </a:custGeom>
          <a:solidFill>
            <a:srgbClr val="010101"/>
          </a:solidFill>
        </p:spPr>
        <p:txBody>
          <a:bodyPr wrap="square" lIns="0" tIns="0" rIns="0" bIns="0" rtlCol="0"/>
          <a:lstStyle/>
          <a:p>
            <a:endParaRPr dirty="0"/>
          </a:p>
        </p:txBody>
      </p:sp>
      <p:sp>
        <p:nvSpPr>
          <p:cNvPr id="36" name="object 31"/>
          <p:cNvSpPr/>
          <p:nvPr/>
        </p:nvSpPr>
        <p:spPr>
          <a:xfrm rot="13538116">
            <a:off x="5483378" y="2310289"/>
            <a:ext cx="462280" cy="462280"/>
          </a:xfrm>
          <a:custGeom>
            <a:avLst/>
            <a:gdLst/>
            <a:ahLst/>
            <a:cxnLst/>
            <a:rect l="l" t="t" r="r" b="b"/>
            <a:pathLst>
              <a:path w="462279" h="462279">
                <a:moveTo>
                  <a:pt x="57150" y="50292"/>
                </a:moveTo>
                <a:lnTo>
                  <a:pt x="50291" y="57150"/>
                </a:lnTo>
                <a:lnTo>
                  <a:pt x="453389" y="460248"/>
                </a:lnTo>
                <a:lnTo>
                  <a:pt x="455675" y="461772"/>
                </a:lnTo>
                <a:lnTo>
                  <a:pt x="458724" y="461772"/>
                </a:lnTo>
                <a:lnTo>
                  <a:pt x="461771" y="458724"/>
                </a:lnTo>
                <a:lnTo>
                  <a:pt x="461771" y="455675"/>
                </a:lnTo>
                <a:lnTo>
                  <a:pt x="460248" y="453390"/>
                </a:lnTo>
                <a:lnTo>
                  <a:pt x="57150" y="50292"/>
                </a:lnTo>
                <a:close/>
              </a:path>
              <a:path w="462279" h="462279">
                <a:moveTo>
                  <a:pt x="0" y="0"/>
                </a:moveTo>
                <a:lnTo>
                  <a:pt x="26669" y="80772"/>
                </a:lnTo>
                <a:lnTo>
                  <a:pt x="50291" y="57150"/>
                </a:lnTo>
                <a:lnTo>
                  <a:pt x="39624" y="46482"/>
                </a:lnTo>
                <a:lnTo>
                  <a:pt x="39624" y="43434"/>
                </a:lnTo>
                <a:lnTo>
                  <a:pt x="41148" y="41148"/>
                </a:lnTo>
                <a:lnTo>
                  <a:pt x="43433" y="39624"/>
                </a:lnTo>
                <a:lnTo>
                  <a:pt x="67817" y="39624"/>
                </a:lnTo>
                <a:lnTo>
                  <a:pt x="80771" y="26670"/>
                </a:lnTo>
                <a:lnTo>
                  <a:pt x="0" y="0"/>
                </a:lnTo>
                <a:close/>
              </a:path>
              <a:path w="462279" h="462279">
                <a:moveTo>
                  <a:pt x="46481" y="39624"/>
                </a:moveTo>
                <a:lnTo>
                  <a:pt x="43433" y="39624"/>
                </a:lnTo>
                <a:lnTo>
                  <a:pt x="41148" y="41148"/>
                </a:lnTo>
                <a:lnTo>
                  <a:pt x="39624" y="43434"/>
                </a:lnTo>
                <a:lnTo>
                  <a:pt x="39624" y="46482"/>
                </a:lnTo>
                <a:lnTo>
                  <a:pt x="50291" y="57150"/>
                </a:lnTo>
                <a:lnTo>
                  <a:pt x="57149" y="50292"/>
                </a:lnTo>
                <a:lnTo>
                  <a:pt x="46481" y="39624"/>
                </a:lnTo>
                <a:close/>
              </a:path>
              <a:path w="462279" h="462279">
                <a:moveTo>
                  <a:pt x="67817" y="39624"/>
                </a:moveTo>
                <a:lnTo>
                  <a:pt x="46481" y="39624"/>
                </a:lnTo>
                <a:lnTo>
                  <a:pt x="57150" y="50292"/>
                </a:lnTo>
                <a:lnTo>
                  <a:pt x="67817" y="39624"/>
                </a:lnTo>
                <a:close/>
              </a:path>
            </a:pathLst>
          </a:custGeom>
          <a:solidFill>
            <a:srgbClr val="010101"/>
          </a:solidFill>
        </p:spPr>
        <p:txBody>
          <a:bodyPr wrap="square" lIns="0" tIns="0" rIns="0" bIns="0" rtlCol="0"/>
          <a:lstStyle/>
          <a:p>
            <a:endParaRPr dirty="0"/>
          </a:p>
        </p:txBody>
      </p:sp>
      <p:sp>
        <p:nvSpPr>
          <p:cNvPr id="38" name="object 31"/>
          <p:cNvSpPr/>
          <p:nvPr/>
        </p:nvSpPr>
        <p:spPr>
          <a:xfrm rot="7951007">
            <a:off x="4171652" y="3324389"/>
            <a:ext cx="462280" cy="462280"/>
          </a:xfrm>
          <a:custGeom>
            <a:avLst/>
            <a:gdLst/>
            <a:ahLst/>
            <a:cxnLst/>
            <a:rect l="l" t="t" r="r" b="b"/>
            <a:pathLst>
              <a:path w="462279" h="462279">
                <a:moveTo>
                  <a:pt x="57150" y="50292"/>
                </a:moveTo>
                <a:lnTo>
                  <a:pt x="50291" y="57150"/>
                </a:lnTo>
                <a:lnTo>
                  <a:pt x="453389" y="460248"/>
                </a:lnTo>
                <a:lnTo>
                  <a:pt x="455675" y="461772"/>
                </a:lnTo>
                <a:lnTo>
                  <a:pt x="458724" y="461772"/>
                </a:lnTo>
                <a:lnTo>
                  <a:pt x="461771" y="458724"/>
                </a:lnTo>
                <a:lnTo>
                  <a:pt x="461771" y="455675"/>
                </a:lnTo>
                <a:lnTo>
                  <a:pt x="460248" y="453390"/>
                </a:lnTo>
                <a:lnTo>
                  <a:pt x="57150" y="50292"/>
                </a:lnTo>
                <a:close/>
              </a:path>
              <a:path w="462279" h="462279">
                <a:moveTo>
                  <a:pt x="0" y="0"/>
                </a:moveTo>
                <a:lnTo>
                  <a:pt x="26669" y="80772"/>
                </a:lnTo>
                <a:lnTo>
                  <a:pt x="50291" y="57150"/>
                </a:lnTo>
                <a:lnTo>
                  <a:pt x="39624" y="46482"/>
                </a:lnTo>
                <a:lnTo>
                  <a:pt x="39624" y="43434"/>
                </a:lnTo>
                <a:lnTo>
                  <a:pt x="41148" y="41148"/>
                </a:lnTo>
                <a:lnTo>
                  <a:pt x="43433" y="39624"/>
                </a:lnTo>
                <a:lnTo>
                  <a:pt x="67817" y="39624"/>
                </a:lnTo>
                <a:lnTo>
                  <a:pt x="80771" y="26670"/>
                </a:lnTo>
                <a:lnTo>
                  <a:pt x="0" y="0"/>
                </a:lnTo>
                <a:close/>
              </a:path>
              <a:path w="462279" h="462279">
                <a:moveTo>
                  <a:pt x="46481" y="39624"/>
                </a:moveTo>
                <a:lnTo>
                  <a:pt x="43433" y="39624"/>
                </a:lnTo>
                <a:lnTo>
                  <a:pt x="41148" y="41148"/>
                </a:lnTo>
                <a:lnTo>
                  <a:pt x="39624" y="43434"/>
                </a:lnTo>
                <a:lnTo>
                  <a:pt x="39624" y="46482"/>
                </a:lnTo>
                <a:lnTo>
                  <a:pt x="50291" y="57150"/>
                </a:lnTo>
                <a:lnTo>
                  <a:pt x="57149" y="50292"/>
                </a:lnTo>
                <a:lnTo>
                  <a:pt x="46481" y="39624"/>
                </a:lnTo>
                <a:close/>
              </a:path>
              <a:path w="462279" h="462279">
                <a:moveTo>
                  <a:pt x="67817" y="39624"/>
                </a:moveTo>
                <a:lnTo>
                  <a:pt x="46481" y="39624"/>
                </a:lnTo>
                <a:lnTo>
                  <a:pt x="57150" y="50292"/>
                </a:lnTo>
                <a:lnTo>
                  <a:pt x="67817" y="39624"/>
                </a:lnTo>
                <a:close/>
              </a:path>
            </a:pathLst>
          </a:custGeom>
          <a:solidFill>
            <a:srgbClr val="010101"/>
          </a:solidFill>
        </p:spPr>
        <p:txBody>
          <a:bodyPr wrap="square" lIns="0" tIns="0" rIns="0" bIns="0" rtlCol="0"/>
          <a:lstStyle/>
          <a:p>
            <a:endParaRPr dirty="0"/>
          </a:p>
        </p:txBody>
      </p:sp>
      <p:sp>
        <p:nvSpPr>
          <p:cNvPr id="40" name="object 31"/>
          <p:cNvSpPr/>
          <p:nvPr/>
        </p:nvSpPr>
        <p:spPr>
          <a:xfrm rot="6076469">
            <a:off x="4574146" y="3774166"/>
            <a:ext cx="462280" cy="462280"/>
          </a:xfrm>
          <a:custGeom>
            <a:avLst/>
            <a:gdLst/>
            <a:ahLst/>
            <a:cxnLst/>
            <a:rect l="l" t="t" r="r" b="b"/>
            <a:pathLst>
              <a:path w="462279" h="462279">
                <a:moveTo>
                  <a:pt x="57150" y="50292"/>
                </a:moveTo>
                <a:lnTo>
                  <a:pt x="50291" y="57150"/>
                </a:lnTo>
                <a:lnTo>
                  <a:pt x="453389" y="460248"/>
                </a:lnTo>
                <a:lnTo>
                  <a:pt x="455675" y="461772"/>
                </a:lnTo>
                <a:lnTo>
                  <a:pt x="458724" y="461772"/>
                </a:lnTo>
                <a:lnTo>
                  <a:pt x="461771" y="458724"/>
                </a:lnTo>
                <a:lnTo>
                  <a:pt x="461771" y="455675"/>
                </a:lnTo>
                <a:lnTo>
                  <a:pt x="460248" y="453390"/>
                </a:lnTo>
                <a:lnTo>
                  <a:pt x="57150" y="50292"/>
                </a:lnTo>
                <a:close/>
              </a:path>
              <a:path w="462279" h="462279">
                <a:moveTo>
                  <a:pt x="0" y="0"/>
                </a:moveTo>
                <a:lnTo>
                  <a:pt x="26669" y="80772"/>
                </a:lnTo>
                <a:lnTo>
                  <a:pt x="50291" y="57150"/>
                </a:lnTo>
                <a:lnTo>
                  <a:pt x="39624" y="46482"/>
                </a:lnTo>
                <a:lnTo>
                  <a:pt x="39624" y="43434"/>
                </a:lnTo>
                <a:lnTo>
                  <a:pt x="41148" y="41148"/>
                </a:lnTo>
                <a:lnTo>
                  <a:pt x="43433" y="39624"/>
                </a:lnTo>
                <a:lnTo>
                  <a:pt x="67817" y="39624"/>
                </a:lnTo>
                <a:lnTo>
                  <a:pt x="80771" y="26670"/>
                </a:lnTo>
                <a:lnTo>
                  <a:pt x="0" y="0"/>
                </a:lnTo>
                <a:close/>
              </a:path>
              <a:path w="462279" h="462279">
                <a:moveTo>
                  <a:pt x="46481" y="39624"/>
                </a:moveTo>
                <a:lnTo>
                  <a:pt x="43433" y="39624"/>
                </a:lnTo>
                <a:lnTo>
                  <a:pt x="41148" y="41148"/>
                </a:lnTo>
                <a:lnTo>
                  <a:pt x="39624" y="43434"/>
                </a:lnTo>
                <a:lnTo>
                  <a:pt x="39624" y="46482"/>
                </a:lnTo>
                <a:lnTo>
                  <a:pt x="50291" y="57150"/>
                </a:lnTo>
                <a:lnTo>
                  <a:pt x="57149" y="50292"/>
                </a:lnTo>
                <a:lnTo>
                  <a:pt x="46481" y="39624"/>
                </a:lnTo>
                <a:close/>
              </a:path>
              <a:path w="462279" h="462279">
                <a:moveTo>
                  <a:pt x="67817" y="39624"/>
                </a:moveTo>
                <a:lnTo>
                  <a:pt x="46481" y="39624"/>
                </a:lnTo>
                <a:lnTo>
                  <a:pt x="57150" y="50292"/>
                </a:lnTo>
                <a:lnTo>
                  <a:pt x="67817" y="39624"/>
                </a:lnTo>
                <a:close/>
              </a:path>
            </a:pathLst>
          </a:custGeom>
          <a:solidFill>
            <a:srgbClr val="010101"/>
          </a:solidFill>
        </p:spPr>
        <p:txBody>
          <a:bodyPr wrap="square" lIns="0" tIns="0" rIns="0" bIns="0" rtlCol="0"/>
          <a:lstStyle/>
          <a:p>
            <a:endParaRPr dirty="0"/>
          </a:p>
        </p:txBody>
      </p:sp>
      <p:sp>
        <p:nvSpPr>
          <p:cNvPr id="43" name="object 14"/>
          <p:cNvSpPr txBox="1"/>
          <p:nvPr/>
        </p:nvSpPr>
        <p:spPr>
          <a:xfrm>
            <a:off x="705126" y="1998635"/>
            <a:ext cx="1063051" cy="194925"/>
          </a:xfrm>
          <a:prstGeom prst="rect">
            <a:avLst/>
          </a:prstGeom>
          <a:ln/>
        </p:spPr>
        <p:style>
          <a:lnRef idx="1">
            <a:schemeClr val="accent6"/>
          </a:lnRef>
          <a:fillRef idx="3">
            <a:schemeClr val="accent6"/>
          </a:fillRef>
          <a:effectRef idx="2">
            <a:schemeClr val="accent6"/>
          </a:effectRef>
          <a:fontRef idx="minor">
            <a:schemeClr val="lt1"/>
          </a:fontRef>
        </p:style>
        <p:txBody>
          <a:bodyPr vert="horz" wrap="square" lIns="0" tIns="40640" rIns="0" bIns="0" rtlCol="0">
            <a:spAutoFit/>
          </a:bodyPr>
          <a:lstStyle/>
          <a:p>
            <a:pPr marL="95885">
              <a:lnSpc>
                <a:spcPct val="100000"/>
              </a:lnSpc>
              <a:spcBef>
                <a:spcPts val="320"/>
              </a:spcBef>
            </a:pPr>
            <a:r>
              <a:rPr sz="1000" spc="-5" dirty="0">
                <a:latin typeface="Arial"/>
                <a:cs typeface="Arial"/>
              </a:rPr>
              <a:t>DENEYLER</a:t>
            </a:r>
            <a:endParaRPr sz="1000" dirty="0">
              <a:latin typeface="Arial"/>
              <a:cs typeface="Arial"/>
            </a:endParaRPr>
          </a:p>
        </p:txBody>
      </p:sp>
      <p:sp>
        <p:nvSpPr>
          <p:cNvPr id="44" name="object 31"/>
          <p:cNvSpPr/>
          <p:nvPr/>
        </p:nvSpPr>
        <p:spPr>
          <a:xfrm rot="8065526">
            <a:off x="2004060" y="1856874"/>
            <a:ext cx="462280" cy="462280"/>
          </a:xfrm>
          <a:custGeom>
            <a:avLst/>
            <a:gdLst/>
            <a:ahLst/>
            <a:cxnLst/>
            <a:rect l="l" t="t" r="r" b="b"/>
            <a:pathLst>
              <a:path w="462279" h="462279">
                <a:moveTo>
                  <a:pt x="57150" y="50292"/>
                </a:moveTo>
                <a:lnTo>
                  <a:pt x="50291" y="57150"/>
                </a:lnTo>
                <a:lnTo>
                  <a:pt x="453389" y="460248"/>
                </a:lnTo>
                <a:lnTo>
                  <a:pt x="455675" y="461772"/>
                </a:lnTo>
                <a:lnTo>
                  <a:pt x="458724" y="461772"/>
                </a:lnTo>
                <a:lnTo>
                  <a:pt x="461771" y="458724"/>
                </a:lnTo>
                <a:lnTo>
                  <a:pt x="461771" y="455675"/>
                </a:lnTo>
                <a:lnTo>
                  <a:pt x="460248" y="453390"/>
                </a:lnTo>
                <a:lnTo>
                  <a:pt x="57150" y="50292"/>
                </a:lnTo>
                <a:close/>
              </a:path>
              <a:path w="462279" h="462279">
                <a:moveTo>
                  <a:pt x="0" y="0"/>
                </a:moveTo>
                <a:lnTo>
                  <a:pt x="26669" y="80772"/>
                </a:lnTo>
                <a:lnTo>
                  <a:pt x="50291" y="57150"/>
                </a:lnTo>
                <a:lnTo>
                  <a:pt x="39624" y="46482"/>
                </a:lnTo>
                <a:lnTo>
                  <a:pt x="39624" y="43434"/>
                </a:lnTo>
                <a:lnTo>
                  <a:pt x="41148" y="41148"/>
                </a:lnTo>
                <a:lnTo>
                  <a:pt x="43433" y="39624"/>
                </a:lnTo>
                <a:lnTo>
                  <a:pt x="67817" y="39624"/>
                </a:lnTo>
                <a:lnTo>
                  <a:pt x="80771" y="26670"/>
                </a:lnTo>
                <a:lnTo>
                  <a:pt x="0" y="0"/>
                </a:lnTo>
                <a:close/>
              </a:path>
              <a:path w="462279" h="462279">
                <a:moveTo>
                  <a:pt x="46481" y="39624"/>
                </a:moveTo>
                <a:lnTo>
                  <a:pt x="43433" y="39624"/>
                </a:lnTo>
                <a:lnTo>
                  <a:pt x="41148" y="41148"/>
                </a:lnTo>
                <a:lnTo>
                  <a:pt x="39624" y="43434"/>
                </a:lnTo>
                <a:lnTo>
                  <a:pt x="39624" y="46482"/>
                </a:lnTo>
                <a:lnTo>
                  <a:pt x="50291" y="57150"/>
                </a:lnTo>
                <a:lnTo>
                  <a:pt x="57149" y="50292"/>
                </a:lnTo>
                <a:lnTo>
                  <a:pt x="46481" y="39624"/>
                </a:lnTo>
                <a:close/>
              </a:path>
              <a:path w="462279" h="462279">
                <a:moveTo>
                  <a:pt x="67817" y="39624"/>
                </a:moveTo>
                <a:lnTo>
                  <a:pt x="46481" y="39624"/>
                </a:lnTo>
                <a:lnTo>
                  <a:pt x="57150" y="50292"/>
                </a:lnTo>
                <a:lnTo>
                  <a:pt x="67817" y="39624"/>
                </a:lnTo>
                <a:close/>
              </a:path>
            </a:pathLst>
          </a:custGeom>
          <a:solidFill>
            <a:srgbClr val="010101"/>
          </a:solidFill>
        </p:spPr>
        <p:txBody>
          <a:bodyPr wrap="square" lIns="0" tIns="0" rIns="0" bIns="0" rtlCol="0"/>
          <a:lstStyle/>
          <a:p>
            <a:endParaRPr dirty="0"/>
          </a:p>
        </p:txBody>
      </p:sp>
      <p:sp>
        <p:nvSpPr>
          <p:cNvPr id="45" name="object 31"/>
          <p:cNvSpPr/>
          <p:nvPr/>
        </p:nvSpPr>
        <p:spPr>
          <a:xfrm rot="9953513">
            <a:off x="1957704" y="2423200"/>
            <a:ext cx="462280" cy="462280"/>
          </a:xfrm>
          <a:custGeom>
            <a:avLst/>
            <a:gdLst/>
            <a:ahLst/>
            <a:cxnLst/>
            <a:rect l="l" t="t" r="r" b="b"/>
            <a:pathLst>
              <a:path w="462279" h="462279">
                <a:moveTo>
                  <a:pt x="57150" y="50292"/>
                </a:moveTo>
                <a:lnTo>
                  <a:pt x="50291" y="57150"/>
                </a:lnTo>
                <a:lnTo>
                  <a:pt x="453389" y="460248"/>
                </a:lnTo>
                <a:lnTo>
                  <a:pt x="455675" y="461772"/>
                </a:lnTo>
                <a:lnTo>
                  <a:pt x="458724" y="461772"/>
                </a:lnTo>
                <a:lnTo>
                  <a:pt x="461771" y="458724"/>
                </a:lnTo>
                <a:lnTo>
                  <a:pt x="461771" y="455675"/>
                </a:lnTo>
                <a:lnTo>
                  <a:pt x="460248" y="453390"/>
                </a:lnTo>
                <a:lnTo>
                  <a:pt x="57150" y="50292"/>
                </a:lnTo>
                <a:close/>
              </a:path>
              <a:path w="462279" h="462279">
                <a:moveTo>
                  <a:pt x="0" y="0"/>
                </a:moveTo>
                <a:lnTo>
                  <a:pt x="26669" y="80772"/>
                </a:lnTo>
                <a:lnTo>
                  <a:pt x="50291" y="57150"/>
                </a:lnTo>
                <a:lnTo>
                  <a:pt x="39624" y="46482"/>
                </a:lnTo>
                <a:lnTo>
                  <a:pt x="39624" y="43434"/>
                </a:lnTo>
                <a:lnTo>
                  <a:pt x="41148" y="41148"/>
                </a:lnTo>
                <a:lnTo>
                  <a:pt x="43433" y="39624"/>
                </a:lnTo>
                <a:lnTo>
                  <a:pt x="67817" y="39624"/>
                </a:lnTo>
                <a:lnTo>
                  <a:pt x="80771" y="26670"/>
                </a:lnTo>
                <a:lnTo>
                  <a:pt x="0" y="0"/>
                </a:lnTo>
                <a:close/>
              </a:path>
              <a:path w="462279" h="462279">
                <a:moveTo>
                  <a:pt x="46481" y="39624"/>
                </a:moveTo>
                <a:lnTo>
                  <a:pt x="43433" y="39624"/>
                </a:lnTo>
                <a:lnTo>
                  <a:pt x="41148" y="41148"/>
                </a:lnTo>
                <a:lnTo>
                  <a:pt x="39624" y="43434"/>
                </a:lnTo>
                <a:lnTo>
                  <a:pt x="39624" y="46482"/>
                </a:lnTo>
                <a:lnTo>
                  <a:pt x="50291" y="57150"/>
                </a:lnTo>
                <a:lnTo>
                  <a:pt x="57149" y="50292"/>
                </a:lnTo>
                <a:lnTo>
                  <a:pt x="46481" y="39624"/>
                </a:lnTo>
                <a:close/>
              </a:path>
              <a:path w="462279" h="462279">
                <a:moveTo>
                  <a:pt x="67817" y="39624"/>
                </a:moveTo>
                <a:lnTo>
                  <a:pt x="46481" y="39624"/>
                </a:lnTo>
                <a:lnTo>
                  <a:pt x="57150" y="50292"/>
                </a:lnTo>
                <a:lnTo>
                  <a:pt x="67817" y="39624"/>
                </a:lnTo>
                <a:close/>
              </a:path>
            </a:pathLst>
          </a:custGeom>
          <a:solidFill>
            <a:srgbClr val="010101"/>
          </a:solidFill>
        </p:spPr>
        <p:txBody>
          <a:bodyPr wrap="square" lIns="0" tIns="0" rIns="0" bIns="0" rtlCol="0"/>
          <a:lstStyle/>
          <a:p>
            <a:endParaRPr dirty="0"/>
          </a:p>
        </p:txBody>
      </p:sp>
    </p:spTree>
    <p:extLst>
      <p:ext uri="{BB962C8B-B14F-4D97-AF65-F5344CB8AC3E}">
        <p14:creationId xmlns:p14="http://schemas.microsoft.com/office/powerpoint/2010/main" val="20522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down)">
                                      <p:cBhvr>
                                        <p:cTn id="30" dur="500"/>
                                        <p:tgtEl>
                                          <p:spTgt spid="4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down)">
                                      <p:cBhvr>
                                        <p:cTn id="60" dur="500"/>
                                        <p:tgtEl>
                                          <p:spTgt spid="1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down)">
                                      <p:cBhvr>
                                        <p:cTn id="78" dur="500"/>
                                        <p:tgtEl>
                                          <p:spTgt spid="2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down)">
                                      <p:cBhvr>
                                        <p:cTn id="81" dur="500"/>
                                        <p:tgtEl>
                                          <p:spTgt spid="40"/>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down)">
                                      <p:cBhvr>
                                        <p:cTn id="84" dur="5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down)">
                                      <p:cBhvr>
                                        <p:cTn id="92" dur="500"/>
                                        <p:tgtEl>
                                          <p:spTgt spid="2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down)">
                                      <p:cBhvr>
                                        <p:cTn id="95" dur="500"/>
                                        <p:tgtEl>
                                          <p:spTgt spid="35"/>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wipe(down)">
                                      <p:cBhvr>
                                        <p:cTn id="98" dur="500"/>
                                        <p:tgtEl>
                                          <p:spTgt spid="27"/>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down)">
                                      <p:cBhvr>
                                        <p:cTn id="101" dur="500"/>
                                        <p:tgtEl>
                                          <p:spTgt spid="2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8" grpId="0" animBg="1"/>
      <p:bldP spid="40"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User\Desktop\csb_logo_deg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aşlık 1"/>
          <p:cNvSpPr>
            <a:spLocks noGrp="1"/>
          </p:cNvSpPr>
          <p:nvPr>
            <p:ph type="title"/>
          </p:nvPr>
        </p:nvSpPr>
        <p:spPr>
          <a:xfrm>
            <a:off x="2717073" y="1126536"/>
            <a:ext cx="5969727" cy="461554"/>
          </a:xfrm>
        </p:spPr>
        <p:txBody>
          <a:bodyPr>
            <a:normAutofit/>
          </a:bodyPr>
          <a:lstStyle/>
          <a:p>
            <a:r>
              <a:rPr lang="tr-TR" sz="2400" b="1" dirty="0" smtClean="0">
                <a:solidFill>
                  <a:schemeClr val="accent1">
                    <a:lumMod val="50000"/>
                  </a:schemeClr>
                </a:solidFill>
              </a:rPr>
              <a:t>TAZE BETONDA KIVAM NASIL ÖLÇÜLÜR ?</a:t>
            </a:r>
            <a:endParaRPr lang="en-US" sz="2400" b="1" dirty="0">
              <a:solidFill>
                <a:schemeClr val="accent1">
                  <a:lumMod val="50000"/>
                </a:schemeClr>
              </a:solidFill>
            </a:endParaRPr>
          </a:p>
        </p:txBody>
      </p:sp>
      <p:sp>
        <p:nvSpPr>
          <p:cNvPr id="2" name="Metin kutusu 1"/>
          <p:cNvSpPr txBox="1"/>
          <p:nvPr/>
        </p:nvSpPr>
        <p:spPr>
          <a:xfrm>
            <a:off x="1489165" y="2131905"/>
            <a:ext cx="8190411" cy="2049279"/>
          </a:xfrm>
          <a:prstGeom prst="rect">
            <a:avLst/>
          </a:prstGeom>
          <a:noFill/>
        </p:spPr>
        <p:txBody>
          <a:bodyPr wrap="square" rtlCol="0">
            <a:spAutoFit/>
          </a:bodyPr>
          <a:lstStyle/>
          <a:p>
            <a:pPr marL="13335" algn="just">
              <a:lnSpc>
                <a:spcPts val="1145"/>
              </a:lnSpc>
            </a:pPr>
            <a:r>
              <a:rPr lang="en-US" dirty="0">
                <a:latin typeface="Times New Roman" panose="02020603050405020304" pitchFamily="18" charset="0"/>
                <a:cs typeface="Times New Roman" panose="02020603050405020304" pitchFamily="18" charset="0"/>
              </a:rPr>
              <a:t>Taze </a:t>
            </a:r>
            <a:r>
              <a:rPr lang="en-US" spc="-5" dirty="0">
                <a:latin typeface="Times New Roman" panose="02020603050405020304" pitchFamily="18" charset="0"/>
                <a:cs typeface="Times New Roman" panose="02020603050405020304" pitchFamily="18" charset="0"/>
              </a:rPr>
              <a:t>beton kıvamı, aşağıda verilenlerden herhangi birisiyle</a:t>
            </a:r>
            <a:r>
              <a:rPr lang="en-US" spc="-10"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ölçülmelidir.</a:t>
            </a:r>
            <a:endParaRPr lang="en-US" dirty="0">
              <a:latin typeface="Times New Roman" panose="02020603050405020304" pitchFamily="18" charset="0"/>
              <a:cs typeface="Times New Roman" panose="02020603050405020304" pitchFamily="18" charset="0"/>
            </a:endParaRPr>
          </a:p>
          <a:p>
            <a:pPr marL="13335" algn="just">
              <a:lnSpc>
                <a:spcPts val="1150"/>
              </a:lnSpc>
              <a:tabLst>
                <a:tab pos="123189" algn="l"/>
              </a:tabLst>
            </a:pPr>
            <a:endParaRPr lang="tr-TR" spc="-10" dirty="0" smtClean="0">
              <a:latin typeface="Times New Roman" panose="02020603050405020304" pitchFamily="18" charset="0"/>
              <a:cs typeface="Times New Roman" panose="02020603050405020304" pitchFamily="18" charset="0"/>
            </a:endParaRPr>
          </a:p>
          <a:p>
            <a:pPr marL="122555" indent="-109220" algn="just">
              <a:lnSpc>
                <a:spcPts val="1150"/>
              </a:lnSpc>
              <a:buChar char="−"/>
              <a:tabLst>
                <a:tab pos="123189" algn="l"/>
              </a:tabLst>
            </a:pPr>
            <a:endParaRPr lang="tr-TR" b="1" spc="-10" dirty="0" smtClean="0">
              <a:latin typeface="Times New Roman" panose="02020603050405020304" pitchFamily="18" charset="0"/>
              <a:cs typeface="Times New Roman" panose="02020603050405020304" pitchFamily="18" charset="0"/>
            </a:endParaRPr>
          </a:p>
          <a:p>
            <a:pPr marL="122555" indent="-109220" algn="just">
              <a:lnSpc>
                <a:spcPts val="1150"/>
              </a:lnSpc>
              <a:buChar char="−"/>
              <a:tabLst>
                <a:tab pos="123189" algn="l"/>
              </a:tabLst>
            </a:pPr>
            <a:r>
              <a:rPr lang="en-US" b="1" spc="-5" dirty="0">
                <a:latin typeface="Times New Roman" panose="02020603050405020304" pitchFamily="18" charset="0"/>
                <a:cs typeface="Times New Roman" panose="02020603050405020304" pitchFamily="18" charset="0"/>
              </a:rPr>
              <a:t>Çökme </a:t>
            </a:r>
            <a:r>
              <a:rPr lang="en-US" b="1" spc="-5" dirty="0" smtClean="0">
                <a:latin typeface="Times New Roman" panose="02020603050405020304" pitchFamily="18" charset="0"/>
                <a:cs typeface="Times New Roman" panose="02020603050405020304" pitchFamily="18" charset="0"/>
              </a:rPr>
              <a:t>deneyi</a:t>
            </a:r>
            <a:r>
              <a:rPr lang="tr-TR" b="1" spc="-5" dirty="0" smtClean="0">
                <a:latin typeface="Times New Roman" panose="02020603050405020304" pitchFamily="18" charset="0"/>
                <a:cs typeface="Times New Roman" panose="02020603050405020304" pitchFamily="18" charset="0"/>
              </a:rPr>
              <a:t> (slump)</a:t>
            </a:r>
            <a:r>
              <a:rPr lang="en-US" b="1" spc="-5"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TS </a:t>
            </a:r>
            <a:r>
              <a:rPr lang="en-US" b="1" spc="-5" dirty="0">
                <a:latin typeface="Times New Roman" panose="02020603050405020304" pitchFamily="18" charset="0"/>
                <a:cs typeface="Times New Roman" panose="02020603050405020304" pitchFamily="18" charset="0"/>
              </a:rPr>
              <a:t>EN 12350-2’ye</a:t>
            </a:r>
            <a:r>
              <a:rPr lang="en-US" b="1" spc="-15" dirty="0">
                <a:latin typeface="Times New Roman" panose="02020603050405020304" pitchFamily="18" charset="0"/>
                <a:cs typeface="Times New Roman" panose="02020603050405020304" pitchFamily="18" charset="0"/>
              </a:rPr>
              <a:t> </a:t>
            </a:r>
            <a:r>
              <a:rPr lang="en-US" b="1" spc="-10" dirty="0">
                <a:latin typeface="Times New Roman" panose="02020603050405020304" pitchFamily="18" charset="0"/>
                <a:cs typeface="Times New Roman" panose="02020603050405020304" pitchFamily="18" charset="0"/>
              </a:rPr>
              <a:t>göre</a:t>
            </a:r>
            <a:r>
              <a:rPr lang="en-US" b="1" spc="-10" dirty="0" smtClean="0">
                <a:latin typeface="Times New Roman" panose="02020603050405020304" pitchFamily="18" charset="0"/>
                <a:cs typeface="Times New Roman" panose="02020603050405020304" pitchFamily="18" charset="0"/>
              </a:rPr>
              <a:t>,</a:t>
            </a:r>
            <a:endParaRPr lang="tr-TR" b="1" spc="-10" dirty="0" smtClean="0">
              <a:latin typeface="Times New Roman" panose="02020603050405020304" pitchFamily="18" charset="0"/>
              <a:cs typeface="Times New Roman" panose="02020603050405020304" pitchFamily="18" charset="0"/>
            </a:endParaRPr>
          </a:p>
          <a:p>
            <a:pPr marL="13335" algn="just">
              <a:lnSpc>
                <a:spcPts val="1150"/>
              </a:lnSpc>
              <a:tabLst>
                <a:tab pos="123189" algn="l"/>
              </a:tabLst>
            </a:pPr>
            <a:endParaRPr lang="en-US" dirty="0">
              <a:latin typeface="Times New Roman" panose="02020603050405020304" pitchFamily="18" charset="0"/>
              <a:cs typeface="Times New Roman" panose="02020603050405020304" pitchFamily="18" charset="0"/>
            </a:endParaRPr>
          </a:p>
          <a:p>
            <a:pPr marL="122555" indent="-109855" algn="just">
              <a:lnSpc>
                <a:spcPts val="1150"/>
              </a:lnSpc>
              <a:buChar char="−"/>
              <a:tabLst>
                <a:tab pos="123189" algn="l"/>
              </a:tabLst>
            </a:pPr>
            <a:r>
              <a:rPr lang="en-US" spc="-5" dirty="0">
                <a:latin typeface="Times New Roman" panose="02020603050405020304" pitchFamily="18" charset="0"/>
                <a:cs typeface="Times New Roman" panose="02020603050405020304" pitchFamily="18" charset="0"/>
              </a:rPr>
              <a:t>Vebe deneyi, </a:t>
            </a:r>
            <a:r>
              <a:rPr lang="en-US" dirty="0">
                <a:latin typeface="Times New Roman" panose="02020603050405020304" pitchFamily="18" charset="0"/>
                <a:cs typeface="Times New Roman" panose="02020603050405020304" pitchFamily="18" charset="0"/>
              </a:rPr>
              <a:t>TS </a:t>
            </a:r>
            <a:r>
              <a:rPr lang="en-US" spc="-5" dirty="0">
                <a:latin typeface="Times New Roman" panose="02020603050405020304" pitchFamily="18" charset="0"/>
                <a:cs typeface="Times New Roman" panose="02020603050405020304" pitchFamily="18" charset="0"/>
              </a:rPr>
              <a:t>EN 12350-3’e</a:t>
            </a:r>
            <a:r>
              <a:rPr lang="en-US" spc="-15"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göre</a:t>
            </a:r>
            <a:r>
              <a:rPr lang="en-US" spc="-10" dirty="0" smtClean="0">
                <a:latin typeface="Times New Roman" panose="02020603050405020304" pitchFamily="18" charset="0"/>
                <a:cs typeface="Times New Roman" panose="02020603050405020304" pitchFamily="18" charset="0"/>
              </a:rPr>
              <a:t>,</a:t>
            </a:r>
            <a:endParaRPr lang="tr-TR" spc="-10" dirty="0" smtClean="0">
              <a:latin typeface="Times New Roman" panose="02020603050405020304" pitchFamily="18" charset="0"/>
              <a:cs typeface="Times New Roman" panose="02020603050405020304" pitchFamily="18" charset="0"/>
            </a:endParaRPr>
          </a:p>
          <a:p>
            <a:pPr marL="12700" algn="just">
              <a:lnSpc>
                <a:spcPts val="1150"/>
              </a:lnSpc>
              <a:tabLst>
                <a:tab pos="123189" algn="l"/>
              </a:tabLst>
            </a:pPr>
            <a:endParaRPr lang="en-US" dirty="0">
              <a:latin typeface="Times New Roman" panose="02020603050405020304" pitchFamily="18" charset="0"/>
              <a:cs typeface="Times New Roman" panose="02020603050405020304" pitchFamily="18" charset="0"/>
            </a:endParaRPr>
          </a:p>
          <a:p>
            <a:pPr marL="122555" indent="-109855" algn="just">
              <a:lnSpc>
                <a:spcPts val="1150"/>
              </a:lnSpc>
              <a:buChar char="−"/>
              <a:tabLst>
                <a:tab pos="123189" algn="l"/>
              </a:tabLst>
            </a:pPr>
            <a:r>
              <a:rPr lang="en-US" spc="-5" dirty="0">
                <a:latin typeface="Times New Roman" panose="02020603050405020304" pitchFamily="18" charset="0"/>
                <a:cs typeface="Times New Roman" panose="02020603050405020304" pitchFamily="18" charset="0"/>
              </a:rPr>
              <a:t>Sıkıştırılabilme derecesi, </a:t>
            </a:r>
            <a:r>
              <a:rPr lang="en-US" dirty="0">
                <a:latin typeface="Times New Roman" panose="02020603050405020304" pitchFamily="18" charset="0"/>
                <a:cs typeface="Times New Roman" panose="02020603050405020304" pitchFamily="18" charset="0"/>
              </a:rPr>
              <a:t>TS EN </a:t>
            </a:r>
            <a:r>
              <a:rPr lang="en-US" spc="-5" dirty="0">
                <a:latin typeface="Times New Roman" panose="02020603050405020304" pitchFamily="18" charset="0"/>
                <a:cs typeface="Times New Roman" panose="02020603050405020304" pitchFamily="18" charset="0"/>
              </a:rPr>
              <a:t>12350-4’e</a:t>
            </a:r>
            <a:r>
              <a:rPr lang="en-US" spc="-2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göre</a:t>
            </a:r>
            <a:r>
              <a:rPr lang="en-US" spc="-5" dirty="0" smtClean="0">
                <a:latin typeface="Times New Roman" panose="02020603050405020304" pitchFamily="18" charset="0"/>
                <a:cs typeface="Times New Roman" panose="02020603050405020304" pitchFamily="18" charset="0"/>
              </a:rPr>
              <a:t>,</a:t>
            </a:r>
            <a:endParaRPr lang="tr-TR" spc="-5" dirty="0" smtClean="0">
              <a:latin typeface="Times New Roman" panose="02020603050405020304" pitchFamily="18" charset="0"/>
              <a:cs typeface="Times New Roman" panose="02020603050405020304" pitchFamily="18" charset="0"/>
            </a:endParaRPr>
          </a:p>
          <a:p>
            <a:pPr marL="12700" algn="just">
              <a:lnSpc>
                <a:spcPts val="1150"/>
              </a:lnSpc>
              <a:tabLst>
                <a:tab pos="123189" algn="l"/>
              </a:tabLst>
            </a:pPr>
            <a:endParaRPr lang="en-US" dirty="0">
              <a:latin typeface="Times New Roman" panose="02020603050405020304" pitchFamily="18" charset="0"/>
              <a:cs typeface="Times New Roman" panose="02020603050405020304" pitchFamily="18" charset="0"/>
            </a:endParaRPr>
          </a:p>
          <a:p>
            <a:pPr marL="122555" indent="-109855" algn="just">
              <a:lnSpc>
                <a:spcPts val="1175"/>
              </a:lnSpc>
              <a:buChar char="−"/>
              <a:tabLst>
                <a:tab pos="123189" algn="l"/>
              </a:tabLst>
            </a:pPr>
            <a:r>
              <a:rPr lang="en-US" spc="-5" dirty="0">
                <a:latin typeface="Times New Roman" panose="02020603050405020304" pitchFamily="18" charset="0"/>
                <a:cs typeface="Times New Roman" panose="02020603050405020304" pitchFamily="18" charset="0"/>
              </a:rPr>
              <a:t>Yayılma tablası deneyi, TS EN 12350-5’e</a:t>
            </a:r>
            <a:r>
              <a:rPr lang="en-US" spc="-20" dirty="0">
                <a:latin typeface="Times New Roman" panose="02020603050405020304" pitchFamily="18" charset="0"/>
                <a:cs typeface="Times New Roman" panose="02020603050405020304" pitchFamily="18" charset="0"/>
              </a:rPr>
              <a:t> </a:t>
            </a:r>
            <a:r>
              <a:rPr lang="en-US" spc="-10" dirty="0">
                <a:latin typeface="Times New Roman" panose="02020603050405020304" pitchFamily="18" charset="0"/>
                <a:cs typeface="Times New Roman" panose="02020603050405020304" pitchFamily="18" charset="0"/>
              </a:rPr>
              <a:t>göre,</a:t>
            </a:r>
            <a:endParaRPr lang="en-US" dirty="0">
              <a:latin typeface="Times New Roman" panose="02020603050405020304" pitchFamily="18" charset="0"/>
              <a:cs typeface="Times New Roman" panose="02020603050405020304" pitchFamily="18" charset="0"/>
            </a:endParaRPr>
          </a:p>
          <a:p>
            <a:pPr marL="122555" indent="-109220" algn="just">
              <a:lnSpc>
                <a:spcPts val="1150"/>
              </a:lnSpc>
              <a:buChar char="−"/>
              <a:tabLst>
                <a:tab pos="123189" algn="l"/>
              </a:tabLst>
            </a:pPr>
            <a:endParaRPr lang="en-US" dirty="0">
              <a:latin typeface="Times New Roman" panose="02020603050405020304" pitchFamily="18" charset="0"/>
              <a:cs typeface="Times New Roman" panose="02020603050405020304" pitchFamily="18" charset="0"/>
            </a:endParaRPr>
          </a:p>
          <a:p>
            <a:endParaRPr lang="en-US" dirty="0"/>
          </a:p>
        </p:txBody>
      </p:sp>
      <p:sp>
        <p:nvSpPr>
          <p:cNvPr id="5" name="object 3"/>
          <p:cNvSpPr/>
          <p:nvPr/>
        </p:nvSpPr>
        <p:spPr>
          <a:xfrm>
            <a:off x="7405904" y="3604995"/>
            <a:ext cx="3492628" cy="1752563"/>
          </a:xfrm>
          <a:prstGeom prst="rect">
            <a:avLst/>
          </a:prstGeom>
          <a:blipFill>
            <a:blip r:embed="rId4" cstate="print"/>
            <a:stretch>
              <a:fillRect/>
            </a:stretch>
          </a:blipFill>
        </p:spPr>
        <p:txBody>
          <a:bodyPr wrap="square" lIns="0" tIns="0" rIns="0" bIns="0" rtlCol="0"/>
          <a:lstStyle/>
          <a:p>
            <a:endParaRPr dirty="0"/>
          </a:p>
        </p:txBody>
      </p:sp>
      <p:sp>
        <p:nvSpPr>
          <p:cNvPr id="3" name="Metin kutusu 2"/>
          <p:cNvSpPr txBox="1"/>
          <p:nvPr/>
        </p:nvSpPr>
        <p:spPr>
          <a:xfrm>
            <a:off x="8198629" y="5344495"/>
            <a:ext cx="2272937" cy="369332"/>
          </a:xfrm>
          <a:prstGeom prst="rect">
            <a:avLst/>
          </a:prstGeom>
          <a:noFill/>
        </p:spPr>
        <p:txBody>
          <a:bodyPr wrap="square" rtlCol="0">
            <a:spAutoFit/>
          </a:bodyPr>
          <a:lstStyle/>
          <a:p>
            <a:r>
              <a:rPr lang="tr-TR" dirty="0" smtClean="0"/>
              <a:t>Çökme Sınıfları</a:t>
            </a:r>
            <a:endParaRPr lang="en-US" dirty="0"/>
          </a:p>
        </p:txBody>
      </p:sp>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165" y="4481275"/>
            <a:ext cx="3135086" cy="2113025"/>
          </a:xfrm>
          <a:prstGeom prst="rect">
            <a:avLst/>
          </a:prstGeom>
        </p:spPr>
      </p:pic>
    </p:spTree>
    <p:extLst>
      <p:ext uri="{BB962C8B-B14F-4D97-AF65-F5344CB8AC3E}">
        <p14:creationId xmlns:p14="http://schemas.microsoft.com/office/powerpoint/2010/main" val="1462927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717073" y="1126536"/>
            <a:ext cx="5251269" cy="461554"/>
          </a:xfrm>
        </p:spPr>
        <p:txBody>
          <a:bodyPr>
            <a:normAutofit fontScale="90000"/>
          </a:bodyPr>
          <a:lstStyle/>
          <a:p>
            <a:r>
              <a:rPr lang="tr-TR" sz="2400" b="1" dirty="0" smtClean="0">
                <a:solidFill>
                  <a:schemeClr val="accent1">
                    <a:lumMod val="50000"/>
                  </a:schemeClr>
                </a:solidFill>
              </a:rPr>
              <a:t>ÇÖKME DENEYİ (SLUMP) NASIL YAPILIR?</a:t>
            </a:r>
            <a:endParaRPr lang="en-US" sz="2400" b="1" dirty="0">
              <a:solidFill>
                <a:schemeClr val="accent1">
                  <a:lumMod val="50000"/>
                </a:schemeClr>
              </a:solidFill>
            </a:endParaRPr>
          </a:p>
        </p:txBody>
      </p:sp>
      <p:pic>
        <p:nvPicPr>
          <p:cNvPr id="4"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92" y="1859339"/>
            <a:ext cx="1552575" cy="2247900"/>
          </a:xfrm>
          <a:prstGeom prst="rect">
            <a:avLst/>
          </a:prstGeom>
        </p:spPr>
      </p:pic>
      <p:sp>
        <p:nvSpPr>
          <p:cNvPr id="10" name="Metin kutusu 9"/>
          <p:cNvSpPr txBox="1"/>
          <p:nvPr/>
        </p:nvSpPr>
        <p:spPr>
          <a:xfrm>
            <a:off x="321492" y="4107239"/>
            <a:ext cx="1913707" cy="1477328"/>
          </a:xfrm>
          <a:prstGeom prst="rect">
            <a:avLst/>
          </a:prstGeom>
          <a:noFill/>
        </p:spPr>
        <p:txBody>
          <a:bodyPr wrap="square" rtlCol="0">
            <a:spAutoFit/>
          </a:bodyPr>
          <a:lstStyle/>
          <a:p>
            <a:pPr algn="just"/>
            <a:r>
              <a:rPr lang="en-US" dirty="0"/>
              <a:t>Slump </a:t>
            </a:r>
            <a:r>
              <a:rPr lang="en-US" dirty="0" err="1" smtClean="0"/>
              <a:t>Konisi</a:t>
            </a:r>
            <a:r>
              <a:rPr lang="tr-TR" dirty="0" err="1" smtClean="0"/>
              <a:t>nin</a:t>
            </a:r>
            <a:r>
              <a:rPr lang="en-US" dirty="0" smtClean="0"/>
              <a:t> </a:t>
            </a:r>
            <a:r>
              <a:rPr lang="en-US" dirty="0"/>
              <a:t>3 seferde ve eşit </a:t>
            </a:r>
            <a:r>
              <a:rPr lang="en-US" dirty="0" err="1"/>
              <a:t>miktarda</a:t>
            </a:r>
            <a:r>
              <a:rPr lang="en-US" dirty="0"/>
              <a:t> </a:t>
            </a:r>
            <a:r>
              <a:rPr lang="tr-TR" dirty="0" smtClean="0"/>
              <a:t>d</a:t>
            </a:r>
            <a:r>
              <a:rPr lang="en-US" dirty="0" err="1" smtClean="0"/>
              <a:t>oldurulması</a:t>
            </a:r>
            <a:r>
              <a:rPr lang="en-US" dirty="0" smtClean="0"/>
              <a:t> </a:t>
            </a:r>
            <a:r>
              <a:rPr lang="en-US" dirty="0"/>
              <a:t>gerekir. </a:t>
            </a:r>
          </a:p>
        </p:txBody>
      </p:sp>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l="-2585" r="2458"/>
          <a:stretch/>
        </p:blipFill>
        <p:spPr>
          <a:xfrm>
            <a:off x="2341310" y="1705822"/>
            <a:ext cx="1554480" cy="2247900"/>
          </a:xfrm>
          <a:prstGeom prst="rect">
            <a:avLst/>
          </a:prstGeom>
        </p:spPr>
      </p:pic>
      <p:sp>
        <p:nvSpPr>
          <p:cNvPr id="13" name="Dikdörtgen 12"/>
          <p:cNvSpPr/>
          <p:nvPr/>
        </p:nvSpPr>
        <p:spPr>
          <a:xfrm>
            <a:off x="2341310" y="4107239"/>
            <a:ext cx="1851212" cy="1754326"/>
          </a:xfrm>
          <a:prstGeom prst="rect">
            <a:avLst/>
          </a:prstGeom>
        </p:spPr>
        <p:txBody>
          <a:bodyPr wrap="square">
            <a:spAutoFit/>
          </a:bodyPr>
          <a:lstStyle/>
          <a:p>
            <a:r>
              <a:rPr lang="en-US" dirty="0"/>
              <a:t>Her doldurma esnasında 25 defa şişleme yapılarak sıkıştırma yapılır.</a:t>
            </a:r>
          </a:p>
        </p:txBody>
      </p:sp>
      <p:pic>
        <p:nvPicPr>
          <p:cNvPr id="18" name="Resim 17"/>
          <p:cNvPicPr>
            <a:picLocks noChangeAspect="1"/>
          </p:cNvPicPr>
          <p:nvPr/>
        </p:nvPicPr>
        <p:blipFill rotWithShape="1">
          <a:blip r:embed="rId5">
            <a:extLst>
              <a:ext uri="{28A0092B-C50C-407E-A947-70E740481C1C}">
                <a14:useLocalDpi xmlns:a14="http://schemas.microsoft.com/office/drawing/2010/main" val="0"/>
              </a:ext>
            </a:extLst>
          </a:blip>
          <a:srcRect l="24918" r="17058"/>
          <a:stretch/>
        </p:blipFill>
        <p:spPr>
          <a:xfrm>
            <a:off x="4840067" y="1877272"/>
            <a:ext cx="1005840" cy="1905000"/>
          </a:xfrm>
          <a:prstGeom prst="rect">
            <a:avLst/>
          </a:prstGeom>
        </p:spPr>
      </p:pic>
      <p:pic>
        <p:nvPicPr>
          <p:cNvPr id="19" name="Resim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9927" y="1824600"/>
            <a:ext cx="2400300" cy="2038350"/>
          </a:xfrm>
          <a:prstGeom prst="rect">
            <a:avLst/>
          </a:prstGeom>
        </p:spPr>
      </p:pic>
      <p:sp>
        <p:nvSpPr>
          <p:cNvPr id="21" name="Dikdörtgen 20"/>
          <p:cNvSpPr/>
          <p:nvPr/>
        </p:nvSpPr>
        <p:spPr>
          <a:xfrm>
            <a:off x="4547869" y="4085675"/>
            <a:ext cx="1590236" cy="1477328"/>
          </a:xfrm>
          <a:prstGeom prst="rect">
            <a:avLst/>
          </a:prstGeom>
        </p:spPr>
        <p:txBody>
          <a:bodyPr wrap="square">
            <a:spAutoFit/>
          </a:bodyPr>
          <a:lstStyle/>
          <a:p>
            <a:r>
              <a:rPr lang="en-US" dirty="0"/>
              <a:t>Yüzeyindeki fazla beton mastarlama hareketi ile sıyrılır.</a:t>
            </a:r>
          </a:p>
        </p:txBody>
      </p:sp>
      <p:pic>
        <p:nvPicPr>
          <p:cNvPr id="22" name="Resim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3769" y="1897721"/>
            <a:ext cx="2400300" cy="2038350"/>
          </a:xfrm>
          <a:prstGeom prst="rect">
            <a:avLst/>
          </a:prstGeom>
        </p:spPr>
      </p:pic>
      <p:pic>
        <p:nvPicPr>
          <p:cNvPr id="15" name="Resim 14"/>
          <p:cNvPicPr>
            <a:picLocks noChangeAspect="1"/>
          </p:cNvPicPr>
          <p:nvPr/>
        </p:nvPicPr>
        <p:blipFill rotWithShape="1">
          <a:blip r:embed="rId8">
            <a:extLst>
              <a:ext uri="{28A0092B-C50C-407E-A947-70E740481C1C}">
                <a14:useLocalDpi xmlns:a14="http://schemas.microsoft.com/office/drawing/2010/main" val="0"/>
              </a:ext>
            </a:extLst>
          </a:blip>
          <a:srcRect l="4204" t="-2" r="68049" b="79662"/>
          <a:stretch/>
        </p:blipFill>
        <p:spPr>
          <a:xfrm>
            <a:off x="6286051" y="1891275"/>
            <a:ext cx="457200" cy="457200"/>
          </a:xfrm>
          <a:prstGeom prst="rect">
            <a:avLst/>
          </a:prstGeom>
        </p:spPr>
      </p:pic>
      <p:pic>
        <p:nvPicPr>
          <p:cNvPr id="14" name="Resim 13"/>
          <p:cNvPicPr>
            <a:picLocks noChangeAspect="1"/>
          </p:cNvPicPr>
          <p:nvPr/>
        </p:nvPicPr>
        <p:blipFill rotWithShape="1">
          <a:blip r:embed="rId9">
            <a:extLst>
              <a:ext uri="{28A0092B-C50C-407E-A947-70E740481C1C}">
                <a14:useLocalDpi xmlns:a14="http://schemas.microsoft.com/office/drawing/2010/main" val="0"/>
              </a:ext>
            </a:extLst>
          </a:blip>
          <a:srcRect l="-5247" t="3746" r="75836" b="75914"/>
          <a:stretch/>
        </p:blipFill>
        <p:spPr>
          <a:xfrm>
            <a:off x="4090669" y="1828800"/>
            <a:ext cx="457200" cy="457200"/>
          </a:xfrm>
          <a:prstGeom prst="rect">
            <a:avLst/>
          </a:prstGeom>
        </p:spPr>
      </p:pic>
      <p:pic>
        <p:nvPicPr>
          <p:cNvPr id="16" name="Resim 15"/>
          <p:cNvPicPr>
            <a:picLocks noChangeAspect="1"/>
          </p:cNvPicPr>
          <p:nvPr/>
        </p:nvPicPr>
        <p:blipFill rotWithShape="1">
          <a:blip r:embed="rId10">
            <a:extLst>
              <a:ext uri="{28A0092B-C50C-407E-A947-70E740481C1C}">
                <a14:useLocalDpi xmlns:a14="http://schemas.microsoft.com/office/drawing/2010/main" val="0"/>
              </a:ext>
            </a:extLst>
          </a:blip>
          <a:srcRect l="-1433" t="7646" r="73197" b="72014"/>
          <a:stretch/>
        </p:blipFill>
        <p:spPr>
          <a:xfrm>
            <a:off x="8802444" y="1970559"/>
            <a:ext cx="457200" cy="457200"/>
          </a:xfrm>
          <a:prstGeom prst="rect">
            <a:avLst/>
          </a:prstGeom>
        </p:spPr>
      </p:pic>
      <p:sp>
        <p:nvSpPr>
          <p:cNvPr id="23" name="Dikdörtgen 22"/>
          <p:cNvSpPr/>
          <p:nvPr/>
        </p:nvSpPr>
        <p:spPr>
          <a:xfrm>
            <a:off x="6514651" y="4097720"/>
            <a:ext cx="2129118" cy="2308324"/>
          </a:xfrm>
          <a:prstGeom prst="rect">
            <a:avLst/>
          </a:prstGeom>
        </p:spPr>
        <p:txBody>
          <a:bodyPr wrap="square">
            <a:spAutoFit/>
          </a:bodyPr>
          <a:lstStyle/>
          <a:p>
            <a:r>
              <a:rPr lang="en-US" dirty="0"/>
              <a:t>Çökme konisini çekme işlemi 2-5 saniye sürede sabit hızla yapılmalıdır.</a:t>
            </a:r>
          </a:p>
          <a:p>
            <a:r>
              <a:rPr lang="en-US" dirty="0"/>
              <a:t>Deney kesintisiz olarak 150 sn’de tamamlanmalıdır</a:t>
            </a:r>
            <a:endParaRPr lang="en-US" dirty="0">
              <a:effectLst/>
            </a:endParaRPr>
          </a:p>
        </p:txBody>
      </p:sp>
      <p:sp>
        <p:nvSpPr>
          <p:cNvPr id="24" name="Dikdörtgen 23"/>
          <p:cNvSpPr/>
          <p:nvPr/>
        </p:nvSpPr>
        <p:spPr>
          <a:xfrm>
            <a:off x="9018942" y="4153406"/>
            <a:ext cx="2801023" cy="1754326"/>
          </a:xfrm>
          <a:prstGeom prst="rect">
            <a:avLst/>
          </a:prstGeom>
        </p:spPr>
        <p:txBody>
          <a:bodyPr wrap="square">
            <a:spAutoFit/>
          </a:bodyPr>
          <a:lstStyle/>
          <a:p>
            <a:r>
              <a:rPr lang="en-US" dirty="0"/>
              <a:t>Çökme konisi ile beton arasında oluşan yükseklik farkı 3 farklı noktadan </a:t>
            </a:r>
            <a:r>
              <a:rPr lang="en-US" dirty="0" err="1"/>
              <a:t>ölçülerek</a:t>
            </a:r>
            <a:r>
              <a:rPr lang="en-US" dirty="0"/>
              <a:t> </a:t>
            </a:r>
            <a:r>
              <a:rPr lang="en-US" dirty="0" err="1" smtClean="0"/>
              <a:t>belirlenir</a:t>
            </a:r>
            <a:r>
              <a:rPr lang="tr-TR" dirty="0" smtClean="0"/>
              <a:t>.</a:t>
            </a:r>
            <a:endParaRPr lang="en-US" dirty="0"/>
          </a:p>
          <a:p>
            <a:r>
              <a:rPr lang="en-US" dirty="0"/>
              <a:t>Bu ölçümlerin ortalaması </a:t>
            </a:r>
            <a:r>
              <a:rPr lang="en-US" dirty="0" smtClean="0"/>
              <a:t>alınır</a:t>
            </a:r>
            <a:r>
              <a:rPr lang="tr-TR" dirty="0" smtClean="0"/>
              <a:t>. Buna slump denir.</a:t>
            </a:r>
            <a:endParaRPr lang="en-US" dirty="0"/>
          </a:p>
        </p:txBody>
      </p:sp>
    </p:spTree>
    <p:extLst>
      <p:ext uri="{BB962C8B-B14F-4D97-AF65-F5344CB8AC3E}">
        <p14:creationId xmlns:p14="http://schemas.microsoft.com/office/powerpoint/2010/main" val="209265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1"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User\Desktop\csb_logo_deg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aşlık 1"/>
          <p:cNvSpPr>
            <a:spLocks noGrp="1"/>
          </p:cNvSpPr>
          <p:nvPr>
            <p:ph type="title"/>
          </p:nvPr>
        </p:nvSpPr>
        <p:spPr>
          <a:xfrm>
            <a:off x="2667000" y="1126536"/>
            <a:ext cx="5251269" cy="461554"/>
          </a:xfrm>
        </p:spPr>
        <p:txBody>
          <a:bodyPr>
            <a:normAutofit/>
          </a:bodyPr>
          <a:lstStyle/>
          <a:p>
            <a:r>
              <a:rPr lang="tr-TR" sz="2000" b="1" dirty="0" smtClean="0">
                <a:solidFill>
                  <a:schemeClr val="accent1">
                    <a:lumMod val="50000"/>
                  </a:schemeClr>
                </a:solidFill>
              </a:rPr>
              <a:t>TAZE BETON NUMUNESİ NASIL ALINIR?</a:t>
            </a:r>
            <a:endParaRPr lang="en-US" sz="2000" b="1" dirty="0">
              <a:solidFill>
                <a:schemeClr val="accent1">
                  <a:lumMod val="50000"/>
                </a:schemeClr>
              </a:solidFill>
            </a:endParaRPr>
          </a:p>
        </p:txBody>
      </p:sp>
      <p:sp>
        <p:nvSpPr>
          <p:cNvPr id="2" name="Metin kutusu 1"/>
          <p:cNvSpPr txBox="1"/>
          <p:nvPr/>
        </p:nvSpPr>
        <p:spPr>
          <a:xfrm>
            <a:off x="5072743" y="1732347"/>
            <a:ext cx="5691052" cy="893288"/>
          </a:xfrm>
          <a:prstGeom prst="rect">
            <a:avLst/>
          </a:prstGeom>
          <a:noFill/>
        </p:spPr>
        <p:txBody>
          <a:bodyPr wrap="square" rtlCol="0">
            <a:spAutoFit/>
          </a:bodyPr>
          <a:lstStyle/>
          <a:p>
            <a:endParaRPr lang="en-US" dirty="0"/>
          </a:p>
        </p:txBody>
      </p:sp>
      <p:sp>
        <p:nvSpPr>
          <p:cNvPr id="5" name="Dikdörtgen 4"/>
          <p:cNvSpPr/>
          <p:nvPr/>
        </p:nvSpPr>
        <p:spPr>
          <a:xfrm>
            <a:off x="939006" y="1892673"/>
            <a:ext cx="9171645" cy="1477328"/>
          </a:xfrm>
          <a:prstGeom prst="rect">
            <a:avLst/>
          </a:prstGeom>
        </p:spPr>
        <p:txBody>
          <a:bodyPr wrap="square">
            <a:spAutoFit/>
          </a:bodyPr>
          <a:lstStyle/>
          <a:p>
            <a:r>
              <a:rPr lang="tr-TR" dirty="0" smtClean="0"/>
              <a:t>Bakanlığımızdan belgeli laboratuvarlarda </a:t>
            </a:r>
            <a:r>
              <a:rPr lang="en-US" dirty="0" smtClean="0"/>
              <a:t>15 </a:t>
            </a:r>
            <a:r>
              <a:rPr lang="en-US" dirty="0"/>
              <a:t>x 15 x 15 cm küp ve 15 x 30 cm </a:t>
            </a:r>
            <a:r>
              <a:rPr lang="en-US" dirty="0" smtClean="0"/>
              <a:t>silindir </a:t>
            </a:r>
            <a:r>
              <a:rPr lang="en-US" dirty="0"/>
              <a:t>olmak üzere, iki tür numune </a:t>
            </a:r>
            <a:r>
              <a:rPr lang="tr-TR" dirty="0" smtClean="0"/>
              <a:t>kalıbı kullanılarak deneyler gerçekleştirilmektedir.</a:t>
            </a:r>
            <a:r>
              <a:rPr lang="en-US" dirty="0" smtClean="0"/>
              <a:t> Standarda </a:t>
            </a:r>
            <a:r>
              <a:rPr lang="en-US" dirty="0"/>
              <a:t>uygun </a:t>
            </a:r>
            <a:r>
              <a:rPr lang="en-US" dirty="0" smtClean="0"/>
              <a:t>numune kalıpları,</a:t>
            </a:r>
            <a:r>
              <a:rPr lang="tr-TR" dirty="0" smtClean="0"/>
              <a:t> kullanılmadan önce temizlenerek yağlanmalıdır.</a:t>
            </a:r>
            <a:endParaRPr lang="tr-TR" dirty="0"/>
          </a:p>
          <a:p>
            <a:endParaRPr lang="tr-TR" dirty="0" smtClean="0"/>
          </a:p>
          <a:p>
            <a:endParaRPr lang="en-US" dirty="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399" y="3808730"/>
            <a:ext cx="1987074" cy="1692693"/>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0093" y="3370001"/>
            <a:ext cx="2143125" cy="2143125"/>
          </a:xfrm>
          <a:prstGeom prst="rect">
            <a:avLst/>
          </a:prstGeom>
        </p:spPr>
      </p:pic>
      <p:sp>
        <p:nvSpPr>
          <p:cNvPr id="7" name="Metin kutusu 6"/>
          <p:cNvSpPr txBox="1"/>
          <p:nvPr/>
        </p:nvSpPr>
        <p:spPr>
          <a:xfrm>
            <a:off x="2235200" y="5687168"/>
            <a:ext cx="1567543" cy="369332"/>
          </a:xfrm>
          <a:prstGeom prst="rect">
            <a:avLst/>
          </a:prstGeom>
          <a:noFill/>
        </p:spPr>
        <p:txBody>
          <a:bodyPr wrap="square" rtlCol="0">
            <a:spAutoFit/>
          </a:bodyPr>
          <a:lstStyle/>
          <a:p>
            <a:r>
              <a:rPr lang="tr-TR" dirty="0" smtClean="0"/>
              <a:t>Küp kalıplar</a:t>
            </a:r>
            <a:endParaRPr lang="en-US" dirty="0"/>
          </a:p>
        </p:txBody>
      </p:sp>
      <p:sp>
        <p:nvSpPr>
          <p:cNvPr id="10" name="Metin kutusu 9"/>
          <p:cNvSpPr txBox="1"/>
          <p:nvPr/>
        </p:nvSpPr>
        <p:spPr>
          <a:xfrm>
            <a:off x="6366370" y="5687168"/>
            <a:ext cx="1976848" cy="369332"/>
          </a:xfrm>
          <a:prstGeom prst="rect">
            <a:avLst/>
          </a:prstGeom>
          <a:noFill/>
        </p:spPr>
        <p:txBody>
          <a:bodyPr wrap="square" rtlCol="0">
            <a:spAutoFit/>
          </a:bodyPr>
          <a:lstStyle/>
          <a:p>
            <a:r>
              <a:rPr lang="tr-TR" dirty="0" smtClean="0"/>
              <a:t>Silindir kalıplar</a:t>
            </a:r>
            <a:endParaRPr lang="en-US" dirty="0"/>
          </a:p>
        </p:txBody>
      </p:sp>
    </p:spTree>
    <p:extLst>
      <p:ext uri="{BB962C8B-B14F-4D97-AF65-F5344CB8AC3E}">
        <p14:creationId xmlns:p14="http://schemas.microsoft.com/office/powerpoint/2010/main" val="3188582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8540113" y="3619225"/>
            <a:ext cx="2305051" cy="2595648"/>
          </a:xfrm>
          <a:prstGeom prst="rect">
            <a:avLst/>
          </a:prstGeom>
          <a:solidFill>
            <a:schemeClr val="accent1">
              <a:lumMod val="40000"/>
              <a:lumOff val="6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ikdörtgen 12"/>
          <p:cNvSpPr/>
          <p:nvPr/>
        </p:nvSpPr>
        <p:spPr>
          <a:xfrm>
            <a:off x="5857687" y="3631475"/>
            <a:ext cx="2305051" cy="259564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kdörtgen 11"/>
          <p:cNvSpPr/>
          <p:nvPr/>
        </p:nvSpPr>
        <p:spPr>
          <a:xfrm>
            <a:off x="3274422" y="3631475"/>
            <a:ext cx="2305051" cy="259564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kdörtgen 10"/>
          <p:cNvSpPr/>
          <p:nvPr/>
        </p:nvSpPr>
        <p:spPr>
          <a:xfrm>
            <a:off x="725531" y="3631475"/>
            <a:ext cx="2305051" cy="2595648"/>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ctrTitle"/>
          </p:nvPr>
        </p:nvSpPr>
        <p:spPr>
          <a:xfrm>
            <a:off x="630242" y="1854926"/>
            <a:ext cx="2495628" cy="1619794"/>
          </a:xfrm>
        </p:spPr>
        <p:txBody>
          <a:bodyPr/>
          <a:lstStyle/>
          <a:p>
            <a:pPr algn="just"/>
            <a:r>
              <a:rPr lang="tr-TR" sz="1600" dirty="0" smtClean="0"/>
              <a:t>Şantiye mahalline gelen transmikserin ilk %15 inden ve son %15 inden  numune alınmamalıdır. </a:t>
            </a:r>
            <a:r>
              <a:rPr lang="tr-TR" sz="1600" dirty="0"/>
              <a:t>Deney için gerekli olan malzemenin 1.5 katı </a:t>
            </a:r>
            <a:r>
              <a:rPr lang="tr-TR" sz="1600" dirty="0" smtClean="0"/>
              <a:t> alınarak beton ve ortam ısısı ölçülür.</a:t>
            </a:r>
            <a:endParaRPr lang="tr-TR" sz="1600" dirty="0"/>
          </a:p>
        </p:txBody>
      </p:sp>
      <p:pic>
        <p:nvPicPr>
          <p:cNvPr id="5" name="Picture 3" descr="C:\Documents and Settings\User\Desktop\csb_logo_degr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0"/>
            <a:ext cx="2592388"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33" y="3777598"/>
            <a:ext cx="2096046" cy="2303402"/>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397" y="3777598"/>
            <a:ext cx="1903099" cy="2278902"/>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8914" y="3777598"/>
            <a:ext cx="2037805" cy="2278902"/>
          </a:xfrm>
          <a:prstGeom prst="rect">
            <a:avLst/>
          </a:prstGeom>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2926" y="3777598"/>
            <a:ext cx="1972491" cy="2295964"/>
          </a:xfrm>
          <a:prstGeom prst="rect">
            <a:avLst/>
          </a:prstGeom>
        </p:spPr>
      </p:pic>
      <p:sp>
        <p:nvSpPr>
          <p:cNvPr id="16" name="Başlık 1"/>
          <p:cNvSpPr txBox="1">
            <a:spLocks/>
          </p:cNvSpPr>
          <p:nvPr/>
        </p:nvSpPr>
        <p:spPr>
          <a:xfrm>
            <a:off x="2717073" y="1022033"/>
            <a:ext cx="5251269" cy="461554"/>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2400" b="1" kern="1200">
                <a:solidFill>
                  <a:schemeClr val="accent1">
                    <a:lumMod val="50000"/>
                  </a:schemeClr>
                </a:solidFill>
                <a:latin typeface="Segoe UI Light" panose="020B0502040204020203" pitchFamily="34" charset="0"/>
                <a:ea typeface="+mj-ea"/>
                <a:cs typeface="Segoe UI Ligh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latin typeface="Times New Roman" panose="02020603050405020304" pitchFamily="18" charset="0"/>
                <a:cs typeface="Times New Roman" panose="02020603050405020304" pitchFamily="18" charset="0"/>
              </a:rPr>
              <a:t>TAZE BETON NUMUNESİ NASIL ALINIR?</a:t>
            </a:r>
            <a:endParaRPr lang="en-US" dirty="0">
              <a:latin typeface="Times New Roman" panose="02020603050405020304" pitchFamily="18" charset="0"/>
              <a:cs typeface="Times New Roman" panose="02020603050405020304" pitchFamily="18" charset="0"/>
            </a:endParaRPr>
          </a:p>
        </p:txBody>
      </p:sp>
      <p:sp>
        <p:nvSpPr>
          <p:cNvPr id="17" name="Unvan 1"/>
          <p:cNvSpPr txBox="1">
            <a:spLocks/>
          </p:cNvSpPr>
          <p:nvPr/>
        </p:nvSpPr>
        <p:spPr>
          <a:xfrm>
            <a:off x="5811423" y="1854926"/>
            <a:ext cx="2351315" cy="161979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accent1">
                    <a:lumMod val="50000"/>
                  </a:schemeClr>
                </a:solidFill>
                <a:latin typeface="Segoe UI Light" panose="020B0502040204020203" pitchFamily="34" charset="0"/>
                <a:ea typeface="+mj-ea"/>
                <a:cs typeface="Segoe UI Ligh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600" dirty="0" smtClean="0"/>
              <a:t>Sıkıştırma işleminden sonra kalıbın kenarlarında tokmaklanarak betonun iyice yerleşmesi sağlanır.</a:t>
            </a:r>
            <a:endParaRPr lang="tr-TR" sz="1600" dirty="0"/>
          </a:p>
        </p:txBody>
      </p:sp>
      <p:sp>
        <p:nvSpPr>
          <p:cNvPr id="18" name="Unvan 1"/>
          <p:cNvSpPr txBox="1">
            <a:spLocks/>
          </p:cNvSpPr>
          <p:nvPr/>
        </p:nvSpPr>
        <p:spPr>
          <a:xfrm>
            <a:off x="3179133" y="1724297"/>
            <a:ext cx="2495628" cy="175042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accent1">
                    <a:lumMod val="50000"/>
                  </a:schemeClr>
                </a:solidFill>
                <a:latin typeface="Segoe UI Light" panose="020B0502040204020203" pitchFamily="34" charset="0"/>
                <a:ea typeface="+mj-ea"/>
                <a:cs typeface="Segoe UI Ligh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600" dirty="0" smtClean="0"/>
              <a:t>Alınan numune küp kalıba iki tabaka, silindir kalıba ise üç tabaka halinde doldurulmalı ve  her tabaka en az 25 defa şişlenmelidir.</a:t>
            </a:r>
            <a:endParaRPr lang="tr-TR" sz="1600" dirty="0"/>
          </a:p>
        </p:txBody>
      </p:sp>
      <p:sp>
        <p:nvSpPr>
          <p:cNvPr id="19" name="Unvan 1"/>
          <p:cNvSpPr txBox="1">
            <a:spLocks/>
          </p:cNvSpPr>
          <p:nvPr/>
        </p:nvSpPr>
        <p:spPr>
          <a:xfrm>
            <a:off x="8444824" y="1854926"/>
            <a:ext cx="2495628" cy="161979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chemeClr val="accent1">
                    <a:lumMod val="50000"/>
                  </a:schemeClr>
                </a:solidFill>
                <a:latin typeface="Segoe UI Light" panose="020B0502040204020203" pitchFamily="34" charset="0"/>
                <a:ea typeface="+mj-ea"/>
                <a:cs typeface="Segoe UI Ligh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600" dirty="0" smtClean="0"/>
              <a:t>Mala ile  alınan numunenin üst yüzeyi  düzeltilerek etiketlenir.</a:t>
            </a:r>
            <a:endParaRPr lang="tr-TR" sz="1600" dirty="0"/>
          </a:p>
        </p:txBody>
      </p:sp>
    </p:spTree>
    <p:extLst>
      <p:ext uri="{BB962C8B-B14F-4D97-AF65-F5344CB8AC3E}">
        <p14:creationId xmlns:p14="http://schemas.microsoft.com/office/powerpoint/2010/main" val="31044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2" grpId="0"/>
      <p:bldP spid="17" grpId="0"/>
      <p:bldP spid="18" grpId="0"/>
      <p:bldP spid="19" grpId="0"/>
    </p:bld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1329</TotalTime>
  <Words>1074</Words>
  <Application>Microsoft Office PowerPoint</Application>
  <PresentationFormat>Özel</PresentationFormat>
  <Paragraphs>173</Paragraphs>
  <Slides>22</Slides>
  <Notes>9</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Yüzeyler</vt:lpstr>
      <vt:lpstr>PowerPoint Sunusu</vt:lpstr>
      <vt:lpstr>BETON NEDİR?</vt:lpstr>
      <vt:lpstr>NEDEN BETON?</vt:lpstr>
      <vt:lpstr>BETON NASIL ÜRETİLİR?</vt:lpstr>
      <vt:lpstr>BETON DAYANIMINA ETKİ EDEN FAKTÖRLER NELERDİR?</vt:lpstr>
      <vt:lpstr>TAZE BETONDA KIVAM NASIL ÖLÇÜLÜR ?</vt:lpstr>
      <vt:lpstr>ÇÖKME DENEYİ (SLUMP) NASIL YAPILIR?</vt:lpstr>
      <vt:lpstr>TAZE BETON NUMUNESİ NASIL ALINIR?</vt:lpstr>
      <vt:lpstr>Şantiye mahalline gelen transmikserin ilk %15 inden ve son %15 inden  numune alınmamalıdır. Deney için gerekli olan malzemenin 1.5 katı  alınarak beton ve ortam ısısı ölçülür.</vt:lpstr>
      <vt:lpstr>PowerPoint Sunusu</vt:lpstr>
      <vt:lpstr>PowerPoint Sunusu</vt:lpstr>
      <vt:lpstr>PowerPoint Sunusu</vt:lpstr>
      <vt:lpstr>PowerPoint Sunusu</vt:lpstr>
      <vt:lpstr>BETON KIRIM CİHAZI</vt:lpstr>
      <vt:lpstr>MOBİL UYGULAMA</vt:lpstr>
      <vt:lpstr>PowerPoint Sunusu</vt:lpstr>
      <vt:lpstr>PowerPoint Sunusu</vt:lpstr>
      <vt:lpstr>PowerPoint Sunusu</vt:lpstr>
      <vt:lpstr>ŞANTİYEDEN BETON NUMUNESİ ALIMI</vt:lpstr>
      <vt:lpstr>PowerPoint Sunusu</vt:lpstr>
      <vt:lpstr>BETON KIRIM TESTİ</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İrşade Aydoğdu</dc:creator>
  <cp:lastModifiedBy>ronaldinho424</cp:lastModifiedBy>
  <cp:revision>114</cp:revision>
  <dcterms:created xsi:type="dcterms:W3CDTF">2018-07-27T08:16:50Z</dcterms:created>
  <dcterms:modified xsi:type="dcterms:W3CDTF">2018-07-31T04:53:53Z</dcterms:modified>
</cp:coreProperties>
</file>